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00" r:id="rId1"/>
  </p:sldMasterIdLst>
  <p:notesMasterIdLst>
    <p:notesMasterId r:id="rId99"/>
  </p:notesMasterIdLst>
  <p:sldIdLst>
    <p:sldId id="331" r:id="rId2"/>
    <p:sldId id="480" r:id="rId3"/>
    <p:sldId id="463" r:id="rId4"/>
    <p:sldId id="644" r:id="rId5"/>
    <p:sldId id="645" r:id="rId6"/>
    <p:sldId id="777" r:id="rId7"/>
    <p:sldId id="646" r:id="rId8"/>
    <p:sldId id="647" r:id="rId9"/>
    <p:sldId id="648" r:id="rId10"/>
    <p:sldId id="649" r:id="rId11"/>
    <p:sldId id="650" r:id="rId12"/>
    <p:sldId id="651" r:id="rId13"/>
    <p:sldId id="652" r:id="rId14"/>
    <p:sldId id="653" r:id="rId15"/>
    <p:sldId id="654" r:id="rId16"/>
    <p:sldId id="780" r:id="rId17"/>
    <p:sldId id="655" r:id="rId18"/>
    <p:sldId id="656" r:id="rId19"/>
    <p:sldId id="560" r:id="rId20"/>
    <p:sldId id="561" r:id="rId21"/>
    <p:sldId id="600" r:id="rId22"/>
    <p:sldId id="639" r:id="rId23"/>
    <p:sldId id="568" r:id="rId24"/>
    <p:sldId id="569" r:id="rId25"/>
    <p:sldId id="756" r:id="rId26"/>
    <p:sldId id="570" r:id="rId27"/>
    <p:sldId id="779" r:id="rId28"/>
    <p:sldId id="571" r:id="rId29"/>
    <p:sldId id="757" r:id="rId30"/>
    <p:sldId id="572" r:id="rId31"/>
    <p:sldId id="573" r:id="rId32"/>
    <p:sldId id="574" r:id="rId33"/>
    <p:sldId id="575" r:id="rId34"/>
    <p:sldId id="576" r:id="rId35"/>
    <p:sldId id="778" r:id="rId36"/>
    <p:sldId id="577" r:id="rId37"/>
    <p:sldId id="578" r:id="rId38"/>
    <p:sldId id="579" r:id="rId39"/>
    <p:sldId id="602" r:id="rId40"/>
    <p:sldId id="603" r:id="rId41"/>
    <p:sldId id="784" r:id="rId42"/>
    <p:sldId id="785" r:id="rId43"/>
    <p:sldId id="786" r:id="rId44"/>
    <p:sldId id="787" r:id="rId45"/>
    <p:sldId id="788" r:id="rId46"/>
    <p:sldId id="789" r:id="rId47"/>
    <p:sldId id="790" r:id="rId48"/>
    <p:sldId id="791" r:id="rId49"/>
    <p:sldId id="792" r:id="rId50"/>
    <p:sldId id="793" r:id="rId51"/>
    <p:sldId id="794" r:id="rId52"/>
    <p:sldId id="795" r:id="rId53"/>
    <p:sldId id="796" r:id="rId54"/>
    <p:sldId id="797" r:id="rId55"/>
    <p:sldId id="798" r:id="rId56"/>
    <p:sldId id="799" r:id="rId57"/>
    <p:sldId id="800" r:id="rId58"/>
    <p:sldId id="801" r:id="rId59"/>
    <p:sldId id="802" r:id="rId60"/>
    <p:sldId id="803" r:id="rId61"/>
    <p:sldId id="804" r:id="rId62"/>
    <p:sldId id="805" r:id="rId63"/>
    <p:sldId id="806" r:id="rId64"/>
    <p:sldId id="807" r:id="rId65"/>
    <p:sldId id="808" r:id="rId66"/>
    <p:sldId id="809" r:id="rId67"/>
    <p:sldId id="810" r:id="rId68"/>
    <p:sldId id="811" r:id="rId69"/>
    <p:sldId id="812" r:id="rId70"/>
    <p:sldId id="813" r:id="rId71"/>
    <p:sldId id="814" r:id="rId72"/>
    <p:sldId id="815" r:id="rId73"/>
    <p:sldId id="816" r:id="rId74"/>
    <p:sldId id="817" r:id="rId75"/>
    <p:sldId id="818" r:id="rId76"/>
    <p:sldId id="819" r:id="rId77"/>
    <p:sldId id="820" r:id="rId78"/>
    <p:sldId id="821" r:id="rId79"/>
    <p:sldId id="822" r:id="rId80"/>
    <p:sldId id="823" r:id="rId81"/>
    <p:sldId id="824" r:id="rId82"/>
    <p:sldId id="825" r:id="rId83"/>
    <p:sldId id="826" r:id="rId84"/>
    <p:sldId id="827" r:id="rId85"/>
    <p:sldId id="828" r:id="rId86"/>
    <p:sldId id="829" r:id="rId87"/>
    <p:sldId id="830" r:id="rId88"/>
    <p:sldId id="831" r:id="rId89"/>
    <p:sldId id="832" r:id="rId90"/>
    <p:sldId id="833" r:id="rId91"/>
    <p:sldId id="834" r:id="rId92"/>
    <p:sldId id="835" r:id="rId93"/>
    <p:sldId id="836" r:id="rId94"/>
    <p:sldId id="837" r:id="rId95"/>
    <p:sldId id="838" r:id="rId96"/>
    <p:sldId id="301" r:id="rId97"/>
    <p:sldId id="764" r:id="rId9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353" autoAdjust="0"/>
    <p:restoredTop sz="86374" autoAdjust="0"/>
  </p:normalViewPr>
  <p:slideViewPr>
    <p:cSldViewPr>
      <p:cViewPr varScale="1">
        <p:scale>
          <a:sx n="115" d="100"/>
          <a:sy n="115" d="100"/>
        </p:scale>
        <p:origin x="1452"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notesMaster" Target="notesMasters/notesMaster1.xml"/><Relationship Id="rId10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5074D02-EBEE-4B74-975B-DAEE24F80957}" type="datetimeFigureOut">
              <a:rPr lang="en-US" smtClean="0"/>
              <a:pPr/>
              <a:t>10/18/2021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DF26CC3-EFCF-4A9D-A98D-6CA252D4759C}" type="slidenum">
              <a:rPr lang="en-US" smtClean="0"/>
              <a:pPr/>
              <a:t>‹#›</a:t>
            </a:fld>
            <a:endParaRPr lang="en-US" dirty="0"/>
          </a:p>
        </p:txBody>
      </p:sp>
    </p:spTree>
    <p:extLst>
      <p:ext uri="{BB962C8B-B14F-4D97-AF65-F5344CB8AC3E}">
        <p14:creationId xmlns:p14="http://schemas.microsoft.com/office/powerpoint/2010/main" val="8167278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a:t>
            </a:fld>
            <a:endParaRPr lang="en-US" dirty="0"/>
          </a:p>
        </p:txBody>
      </p:sp>
    </p:spTree>
    <p:extLst>
      <p:ext uri="{BB962C8B-B14F-4D97-AF65-F5344CB8AC3E}">
        <p14:creationId xmlns:p14="http://schemas.microsoft.com/office/powerpoint/2010/main" val="36682309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a:t>
            </a:fld>
            <a:endParaRPr lang="en-US" dirty="0"/>
          </a:p>
        </p:txBody>
      </p:sp>
    </p:spTree>
    <p:extLst>
      <p:ext uri="{BB962C8B-B14F-4D97-AF65-F5344CB8AC3E}">
        <p14:creationId xmlns:p14="http://schemas.microsoft.com/office/powerpoint/2010/main" val="27782297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a:t>
            </a:fld>
            <a:endParaRPr lang="en-US" dirty="0"/>
          </a:p>
        </p:txBody>
      </p:sp>
    </p:spTree>
    <p:extLst>
      <p:ext uri="{BB962C8B-B14F-4D97-AF65-F5344CB8AC3E}">
        <p14:creationId xmlns:p14="http://schemas.microsoft.com/office/powerpoint/2010/main" val="8074289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12</a:t>
            </a:fld>
            <a:endParaRPr lang="en-US" dirty="0"/>
          </a:p>
        </p:txBody>
      </p:sp>
    </p:spTree>
    <p:extLst>
      <p:ext uri="{BB962C8B-B14F-4D97-AF65-F5344CB8AC3E}">
        <p14:creationId xmlns:p14="http://schemas.microsoft.com/office/powerpoint/2010/main" val="37356484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13</a:t>
            </a:fld>
            <a:endParaRPr lang="en-US" dirty="0"/>
          </a:p>
        </p:txBody>
      </p:sp>
    </p:spTree>
    <p:extLst>
      <p:ext uri="{BB962C8B-B14F-4D97-AF65-F5344CB8AC3E}">
        <p14:creationId xmlns:p14="http://schemas.microsoft.com/office/powerpoint/2010/main" val="40196650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14</a:t>
            </a:fld>
            <a:endParaRPr lang="en-US" dirty="0"/>
          </a:p>
        </p:txBody>
      </p:sp>
    </p:spTree>
    <p:extLst>
      <p:ext uri="{BB962C8B-B14F-4D97-AF65-F5344CB8AC3E}">
        <p14:creationId xmlns:p14="http://schemas.microsoft.com/office/powerpoint/2010/main" val="38572242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15</a:t>
            </a:fld>
            <a:endParaRPr lang="en-US" dirty="0"/>
          </a:p>
        </p:txBody>
      </p:sp>
    </p:spTree>
    <p:extLst>
      <p:ext uri="{BB962C8B-B14F-4D97-AF65-F5344CB8AC3E}">
        <p14:creationId xmlns:p14="http://schemas.microsoft.com/office/powerpoint/2010/main" val="16648679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DF26CC3-EFCF-4A9D-A98D-6CA252D4759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241683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17</a:t>
            </a:fld>
            <a:endParaRPr lang="en-US" dirty="0"/>
          </a:p>
        </p:txBody>
      </p:sp>
    </p:spTree>
    <p:extLst>
      <p:ext uri="{BB962C8B-B14F-4D97-AF65-F5344CB8AC3E}">
        <p14:creationId xmlns:p14="http://schemas.microsoft.com/office/powerpoint/2010/main" val="13690705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18</a:t>
            </a:fld>
            <a:endParaRPr lang="en-US" dirty="0"/>
          </a:p>
        </p:txBody>
      </p:sp>
    </p:spTree>
    <p:extLst>
      <p:ext uri="{BB962C8B-B14F-4D97-AF65-F5344CB8AC3E}">
        <p14:creationId xmlns:p14="http://schemas.microsoft.com/office/powerpoint/2010/main" val="40245948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19</a:t>
            </a:fld>
            <a:endParaRPr lang="en-US" dirty="0"/>
          </a:p>
        </p:txBody>
      </p:sp>
    </p:spTree>
    <p:extLst>
      <p:ext uri="{BB962C8B-B14F-4D97-AF65-F5344CB8AC3E}">
        <p14:creationId xmlns:p14="http://schemas.microsoft.com/office/powerpoint/2010/main" val="32551645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a:t>
            </a:fld>
            <a:endParaRPr lang="en-US" dirty="0"/>
          </a:p>
        </p:txBody>
      </p:sp>
    </p:spTree>
    <p:extLst>
      <p:ext uri="{BB962C8B-B14F-4D97-AF65-F5344CB8AC3E}">
        <p14:creationId xmlns:p14="http://schemas.microsoft.com/office/powerpoint/2010/main" val="12051816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20</a:t>
            </a:fld>
            <a:endParaRPr lang="en-US" dirty="0"/>
          </a:p>
        </p:txBody>
      </p:sp>
    </p:spTree>
    <p:extLst>
      <p:ext uri="{BB962C8B-B14F-4D97-AF65-F5344CB8AC3E}">
        <p14:creationId xmlns:p14="http://schemas.microsoft.com/office/powerpoint/2010/main" val="37586219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21</a:t>
            </a:fld>
            <a:endParaRPr lang="en-US" dirty="0"/>
          </a:p>
        </p:txBody>
      </p:sp>
    </p:spTree>
    <p:extLst>
      <p:ext uri="{BB962C8B-B14F-4D97-AF65-F5344CB8AC3E}">
        <p14:creationId xmlns:p14="http://schemas.microsoft.com/office/powerpoint/2010/main" val="21014077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22</a:t>
            </a:fld>
            <a:endParaRPr lang="en-US" dirty="0"/>
          </a:p>
        </p:txBody>
      </p:sp>
    </p:spTree>
    <p:extLst>
      <p:ext uri="{BB962C8B-B14F-4D97-AF65-F5344CB8AC3E}">
        <p14:creationId xmlns:p14="http://schemas.microsoft.com/office/powerpoint/2010/main" val="20081521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23</a:t>
            </a:fld>
            <a:endParaRPr lang="en-US" dirty="0"/>
          </a:p>
        </p:txBody>
      </p:sp>
    </p:spTree>
    <p:extLst>
      <p:ext uri="{BB962C8B-B14F-4D97-AF65-F5344CB8AC3E}">
        <p14:creationId xmlns:p14="http://schemas.microsoft.com/office/powerpoint/2010/main" val="6100755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24</a:t>
            </a:fld>
            <a:endParaRPr lang="en-US" dirty="0"/>
          </a:p>
        </p:txBody>
      </p:sp>
    </p:spTree>
    <p:extLst>
      <p:ext uri="{BB962C8B-B14F-4D97-AF65-F5344CB8AC3E}">
        <p14:creationId xmlns:p14="http://schemas.microsoft.com/office/powerpoint/2010/main" val="28333515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25</a:t>
            </a:fld>
            <a:endParaRPr lang="en-US" dirty="0"/>
          </a:p>
        </p:txBody>
      </p:sp>
    </p:spTree>
    <p:extLst>
      <p:ext uri="{BB962C8B-B14F-4D97-AF65-F5344CB8AC3E}">
        <p14:creationId xmlns:p14="http://schemas.microsoft.com/office/powerpoint/2010/main" val="28333515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26</a:t>
            </a:fld>
            <a:endParaRPr lang="en-US" dirty="0"/>
          </a:p>
        </p:txBody>
      </p:sp>
    </p:spTree>
    <p:extLst>
      <p:ext uri="{BB962C8B-B14F-4D97-AF65-F5344CB8AC3E}">
        <p14:creationId xmlns:p14="http://schemas.microsoft.com/office/powerpoint/2010/main" val="296718035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27</a:t>
            </a:fld>
            <a:endParaRPr lang="en-US" dirty="0"/>
          </a:p>
        </p:txBody>
      </p:sp>
    </p:spTree>
    <p:extLst>
      <p:ext uri="{BB962C8B-B14F-4D97-AF65-F5344CB8AC3E}">
        <p14:creationId xmlns:p14="http://schemas.microsoft.com/office/powerpoint/2010/main" val="29218579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28</a:t>
            </a:fld>
            <a:endParaRPr lang="en-US" dirty="0"/>
          </a:p>
        </p:txBody>
      </p:sp>
    </p:spTree>
    <p:extLst>
      <p:ext uri="{BB962C8B-B14F-4D97-AF65-F5344CB8AC3E}">
        <p14:creationId xmlns:p14="http://schemas.microsoft.com/office/powerpoint/2010/main" val="19630394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29</a:t>
            </a:fld>
            <a:endParaRPr lang="en-US" dirty="0"/>
          </a:p>
        </p:txBody>
      </p:sp>
    </p:spTree>
    <p:extLst>
      <p:ext uri="{BB962C8B-B14F-4D97-AF65-F5344CB8AC3E}">
        <p14:creationId xmlns:p14="http://schemas.microsoft.com/office/powerpoint/2010/main" val="10881482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a:t>
            </a:fld>
            <a:endParaRPr lang="en-US" dirty="0"/>
          </a:p>
        </p:txBody>
      </p:sp>
    </p:spTree>
    <p:extLst>
      <p:ext uri="{BB962C8B-B14F-4D97-AF65-F5344CB8AC3E}">
        <p14:creationId xmlns:p14="http://schemas.microsoft.com/office/powerpoint/2010/main" val="113439932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30</a:t>
            </a:fld>
            <a:endParaRPr lang="en-US" dirty="0"/>
          </a:p>
        </p:txBody>
      </p:sp>
    </p:spTree>
    <p:extLst>
      <p:ext uri="{BB962C8B-B14F-4D97-AF65-F5344CB8AC3E}">
        <p14:creationId xmlns:p14="http://schemas.microsoft.com/office/powerpoint/2010/main" val="10881482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31</a:t>
            </a:fld>
            <a:endParaRPr lang="en-US" dirty="0"/>
          </a:p>
        </p:txBody>
      </p:sp>
    </p:spTree>
    <p:extLst>
      <p:ext uri="{BB962C8B-B14F-4D97-AF65-F5344CB8AC3E}">
        <p14:creationId xmlns:p14="http://schemas.microsoft.com/office/powerpoint/2010/main" val="30472882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32</a:t>
            </a:fld>
            <a:endParaRPr lang="en-US" dirty="0"/>
          </a:p>
        </p:txBody>
      </p:sp>
    </p:spTree>
    <p:extLst>
      <p:ext uri="{BB962C8B-B14F-4D97-AF65-F5344CB8AC3E}">
        <p14:creationId xmlns:p14="http://schemas.microsoft.com/office/powerpoint/2010/main" val="142372636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33</a:t>
            </a:fld>
            <a:endParaRPr lang="en-US" dirty="0"/>
          </a:p>
        </p:txBody>
      </p:sp>
    </p:spTree>
    <p:extLst>
      <p:ext uri="{BB962C8B-B14F-4D97-AF65-F5344CB8AC3E}">
        <p14:creationId xmlns:p14="http://schemas.microsoft.com/office/powerpoint/2010/main" val="38933530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34</a:t>
            </a:fld>
            <a:endParaRPr lang="en-US" dirty="0"/>
          </a:p>
        </p:txBody>
      </p:sp>
    </p:spTree>
    <p:extLst>
      <p:ext uri="{BB962C8B-B14F-4D97-AF65-F5344CB8AC3E}">
        <p14:creationId xmlns:p14="http://schemas.microsoft.com/office/powerpoint/2010/main" val="41971300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35</a:t>
            </a:fld>
            <a:endParaRPr lang="en-US" dirty="0"/>
          </a:p>
        </p:txBody>
      </p:sp>
    </p:spTree>
    <p:extLst>
      <p:ext uri="{BB962C8B-B14F-4D97-AF65-F5344CB8AC3E}">
        <p14:creationId xmlns:p14="http://schemas.microsoft.com/office/powerpoint/2010/main" val="33811632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36</a:t>
            </a:fld>
            <a:endParaRPr lang="en-US" dirty="0"/>
          </a:p>
        </p:txBody>
      </p:sp>
    </p:spTree>
    <p:extLst>
      <p:ext uri="{BB962C8B-B14F-4D97-AF65-F5344CB8AC3E}">
        <p14:creationId xmlns:p14="http://schemas.microsoft.com/office/powerpoint/2010/main" val="376550978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37</a:t>
            </a:fld>
            <a:endParaRPr lang="en-US" dirty="0"/>
          </a:p>
        </p:txBody>
      </p:sp>
    </p:spTree>
    <p:extLst>
      <p:ext uri="{BB962C8B-B14F-4D97-AF65-F5344CB8AC3E}">
        <p14:creationId xmlns:p14="http://schemas.microsoft.com/office/powerpoint/2010/main" val="32867567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38</a:t>
            </a:fld>
            <a:endParaRPr lang="en-US" dirty="0"/>
          </a:p>
        </p:txBody>
      </p:sp>
    </p:spTree>
    <p:extLst>
      <p:ext uri="{BB962C8B-B14F-4D97-AF65-F5344CB8AC3E}">
        <p14:creationId xmlns:p14="http://schemas.microsoft.com/office/powerpoint/2010/main" val="400696407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39</a:t>
            </a:fld>
            <a:endParaRPr lang="en-US" dirty="0"/>
          </a:p>
        </p:txBody>
      </p:sp>
    </p:spTree>
    <p:extLst>
      <p:ext uri="{BB962C8B-B14F-4D97-AF65-F5344CB8AC3E}">
        <p14:creationId xmlns:p14="http://schemas.microsoft.com/office/powerpoint/2010/main" val="42743141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a:t>
            </a:fld>
            <a:endParaRPr lang="en-US" dirty="0"/>
          </a:p>
        </p:txBody>
      </p:sp>
    </p:spTree>
    <p:extLst>
      <p:ext uri="{BB962C8B-B14F-4D97-AF65-F5344CB8AC3E}">
        <p14:creationId xmlns:p14="http://schemas.microsoft.com/office/powerpoint/2010/main" val="123591112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40</a:t>
            </a:fld>
            <a:endParaRPr lang="en-US" dirty="0"/>
          </a:p>
        </p:txBody>
      </p:sp>
    </p:spTree>
    <p:extLst>
      <p:ext uri="{BB962C8B-B14F-4D97-AF65-F5344CB8AC3E}">
        <p14:creationId xmlns:p14="http://schemas.microsoft.com/office/powerpoint/2010/main" val="424425468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a-IR" sz="1200" b="1" kern="1200" dirty="0" smtClean="0">
                <a:solidFill>
                  <a:schemeClr val="tx1"/>
                </a:solidFill>
                <a:effectLst/>
                <a:latin typeface="+mn-lt"/>
                <a:ea typeface="+mn-ea"/>
                <a:cs typeface="+mn-cs"/>
              </a:rPr>
              <a:t>احکام فردی باصبغه سازمانی</a:t>
            </a:r>
            <a:endParaRPr lang="en-US" sz="1200" kern="1200" dirty="0" smtClean="0">
              <a:solidFill>
                <a:schemeClr val="tx1"/>
              </a:solidFill>
              <a:effectLst/>
              <a:latin typeface="+mn-lt"/>
              <a:ea typeface="+mn-ea"/>
              <a:cs typeface="+mn-cs"/>
            </a:endParaRPr>
          </a:p>
          <a:p>
            <a:endParaRPr lang="fa-IR" dirty="0"/>
          </a:p>
        </p:txBody>
      </p:sp>
      <p:sp>
        <p:nvSpPr>
          <p:cNvPr id="4" name="Slide Number Placeholder 3"/>
          <p:cNvSpPr>
            <a:spLocks noGrp="1"/>
          </p:cNvSpPr>
          <p:nvPr>
            <p:ph type="sldNum" sz="quarter" idx="10"/>
          </p:nvPr>
        </p:nvSpPr>
        <p:spPr/>
        <p:txBody>
          <a:bodyPr/>
          <a:lstStyle/>
          <a:p>
            <a:fld id="{8DF26CC3-EFCF-4A9D-A98D-6CA252D4759C}" type="slidenum">
              <a:rPr lang="en-US" smtClean="0"/>
              <a:pPr/>
              <a:t>50</a:t>
            </a:fld>
            <a:endParaRPr lang="en-US" dirty="0"/>
          </a:p>
        </p:txBody>
      </p:sp>
    </p:spTree>
    <p:extLst>
      <p:ext uri="{BB962C8B-B14F-4D97-AF65-F5344CB8AC3E}">
        <p14:creationId xmlns:p14="http://schemas.microsoft.com/office/powerpoint/2010/main" val="25205291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51</a:t>
            </a:fld>
            <a:endParaRPr lang="en-US" dirty="0"/>
          </a:p>
        </p:txBody>
      </p:sp>
    </p:spTree>
    <p:extLst>
      <p:ext uri="{BB962C8B-B14F-4D97-AF65-F5344CB8AC3E}">
        <p14:creationId xmlns:p14="http://schemas.microsoft.com/office/powerpoint/2010/main" val="90462573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52</a:t>
            </a:fld>
            <a:endParaRPr lang="en-US" dirty="0"/>
          </a:p>
        </p:txBody>
      </p:sp>
    </p:spTree>
    <p:extLst>
      <p:ext uri="{BB962C8B-B14F-4D97-AF65-F5344CB8AC3E}">
        <p14:creationId xmlns:p14="http://schemas.microsoft.com/office/powerpoint/2010/main" val="183847740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53</a:t>
            </a:fld>
            <a:endParaRPr lang="en-US" dirty="0"/>
          </a:p>
        </p:txBody>
      </p:sp>
    </p:spTree>
    <p:extLst>
      <p:ext uri="{BB962C8B-B14F-4D97-AF65-F5344CB8AC3E}">
        <p14:creationId xmlns:p14="http://schemas.microsoft.com/office/powerpoint/2010/main" val="313616363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54</a:t>
            </a:fld>
            <a:endParaRPr lang="en-US" dirty="0"/>
          </a:p>
        </p:txBody>
      </p:sp>
    </p:spTree>
    <p:extLst>
      <p:ext uri="{BB962C8B-B14F-4D97-AF65-F5344CB8AC3E}">
        <p14:creationId xmlns:p14="http://schemas.microsoft.com/office/powerpoint/2010/main" val="312334555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55</a:t>
            </a:fld>
            <a:endParaRPr lang="en-US" dirty="0"/>
          </a:p>
        </p:txBody>
      </p:sp>
    </p:spTree>
    <p:extLst>
      <p:ext uri="{BB962C8B-B14F-4D97-AF65-F5344CB8AC3E}">
        <p14:creationId xmlns:p14="http://schemas.microsoft.com/office/powerpoint/2010/main" val="28212326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56</a:t>
            </a:fld>
            <a:endParaRPr lang="en-US" dirty="0"/>
          </a:p>
        </p:txBody>
      </p:sp>
    </p:spTree>
    <p:extLst>
      <p:ext uri="{BB962C8B-B14F-4D97-AF65-F5344CB8AC3E}">
        <p14:creationId xmlns:p14="http://schemas.microsoft.com/office/powerpoint/2010/main" val="288259950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57</a:t>
            </a:fld>
            <a:endParaRPr lang="en-US" dirty="0"/>
          </a:p>
        </p:txBody>
      </p:sp>
    </p:spTree>
    <p:extLst>
      <p:ext uri="{BB962C8B-B14F-4D97-AF65-F5344CB8AC3E}">
        <p14:creationId xmlns:p14="http://schemas.microsoft.com/office/powerpoint/2010/main" val="68676883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58</a:t>
            </a:fld>
            <a:endParaRPr lang="en-US" dirty="0"/>
          </a:p>
        </p:txBody>
      </p:sp>
    </p:spTree>
    <p:extLst>
      <p:ext uri="{BB962C8B-B14F-4D97-AF65-F5344CB8AC3E}">
        <p14:creationId xmlns:p14="http://schemas.microsoft.com/office/powerpoint/2010/main" val="14662693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a:t>
            </a:fld>
            <a:endParaRPr lang="en-US" dirty="0"/>
          </a:p>
        </p:txBody>
      </p:sp>
    </p:spTree>
    <p:extLst>
      <p:ext uri="{BB962C8B-B14F-4D97-AF65-F5344CB8AC3E}">
        <p14:creationId xmlns:p14="http://schemas.microsoft.com/office/powerpoint/2010/main" val="167518441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59</a:t>
            </a:fld>
            <a:endParaRPr lang="en-US" dirty="0"/>
          </a:p>
        </p:txBody>
      </p:sp>
    </p:spTree>
    <p:extLst>
      <p:ext uri="{BB962C8B-B14F-4D97-AF65-F5344CB8AC3E}">
        <p14:creationId xmlns:p14="http://schemas.microsoft.com/office/powerpoint/2010/main" val="239467750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60</a:t>
            </a:fld>
            <a:endParaRPr lang="en-US" dirty="0"/>
          </a:p>
        </p:txBody>
      </p:sp>
    </p:spTree>
    <p:extLst>
      <p:ext uri="{BB962C8B-B14F-4D97-AF65-F5344CB8AC3E}">
        <p14:creationId xmlns:p14="http://schemas.microsoft.com/office/powerpoint/2010/main" val="238679817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61</a:t>
            </a:fld>
            <a:endParaRPr lang="en-US" dirty="0"/>
          </a:p>
        </p:txBody>
      </p:sp>
    </p:spTree>
    <p:extLst>
      <p:ext uri="{BB962C8B-B14F-4D97-AF65-F5344CB8AC3E}">
        <p14:creationId xmlns:p14="http://schemas.microsoft.com/office/powerpoint/2010/main" val="117671268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62</a:t>
            </a:fld>
            <a:endParaRPr lang="en-US" dirty="0"/>
          </a:p>
        </p:txBody>
      </p:sp>
    </p:spTree>
    <p:extLst>
      <p:ext uri="{BB962C8B-B14F-4D97-AF65-F5344CB8AC3E}">
        <p14:creationId xmlns:p14="http://schemas.microsoft.com/office/powerpoint/2010/main" val="54571899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63</a:t>
            </a:fld>
            <a:endParaRPr lang="en-US" dirty="0"/>
          </a:p>
        </p:txBody>
      </p:sp>
    </p:spTree>
    <p:extLst>
      <p:ext uri="{BB962C8B-B14F-4D97-AF65-F5344CB8AC3E}">
        <p14:creationId xmlns:p14="http://schemas.microsoft.com/office/powerpoint/2010/main" val="87554475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64</a:t>
            </a:fld>
            <a:endParaRPr lang="en-US" dirty="0"/>
          </a:p>
        </p:txBody>
      </p:sp>
    </p:spTree>
    <p:extLst>
      <p:ext uri="{BB962C8B-B14F-4D97-AF65-F5344CB8AC3E}">
        <p14:creationId xmlns:p14="http://schemas.microsoft.com/office/powerpoint/2010/main" val="24405560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a-IR" sz="1200" b="1" kern="1200" dirty="0" smtClean="0">
                <a:solidFill>
                  <a:schemeClr val="tx1"/>
                </a:solidFill>
                <a:effectLst/>
                <a:latin typeface="+mn-lt"/>
                <a:ea typeface="+mn-ea"/>
                <a:cs typeface="+mn-cs"/>
              </a:rPr>
              <a:t>احکام فردی باصبغه سازمانی</a:t>
            </a:r>
            <a:endParaRPr lang="en-US" sz="1200" kern="1200" dirty="0" smtClean="0">
              <a:solidFill>
                <a:schemeClr val="tx1"/>
              </a:solidFill>
              <a:effectLst/>
              <a:latin typeface="+mn-lt"/>
              <a:ea typeface="+mn-ea"/>
              <a:cs typeface="+mn-cs"/>
            </a:endParaRPr>
          </a:p>
          <a:p>
            <a:endParaRPr lang="fa-IR" dirty="0"/>
          </a:p>
        </p:txBody>
      </p:sp>
      <p:sp>
        <p:nvSpPr>
          <p:cNvPr id="4" name="Slide Number Placeholder 3"/>
          <p:cNvSpPr>
            <a:spLocks noGrp="1"/>
          </p:cNvSpPr>
          <p:nvPr>
            <p:ph type="sldNum" sz="quarter" idx="10"/>
          </p:nvPr>
        </p:nvSpPr>
        <p:spPr/>
        <p:txBody>
          <a:bodyPr/>
          <a:lstStyle/>
          <a:p>
            <a:fld id="{8DF26CC3-EFCF-4A9D-A98D-6CA252D4759C}" type="slidenum">
              <a:rPr lang="en-US" smtClean="0"/>
              <a:pPr/>
              <a:t>65</a:t>
            </a:fld>
            <a:endParaRPr lang="en-US" dirty="0"/>
          </a:p>
        </p:txBody>
      </p:sp>
    </p:spTree>
    <p:extLst>
      <p:ext uri="{BB962C8B-B14F-4D97-AF65-F5344CB8AC3E}">
        <p14:creationId xmlns:p14="http://schemas.microsoft.com/office/powerpoint/2010/main" val="194572369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66</a:t>
            </a:fld>
            <a:endParaRPr lang="en-US" dirty="0"/>
          </a:p>
        </p:txBody>
      </p:sp>
    </p:spTree>
    <p:extLst>
      <p:ext uri="{BB962C8B-B14F-4D97-AF65-F5344CB8AC3E}">
        <p14:creationId xmlns:p14="http://schemas.microsoft.com/office/powerpoint/2010/main" val="402203101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67</a:t>
            </a:fld>
            <a:endParaRPr lang="en-US" dirty="0"/>
          </a:p>
        </p:txBody>
      </p:sp>
    </p:spTree>
    <p:extLst>
      <p:ext uri="{BB962C8B-B14F-4D97-AF65-F5344CB8AC3E}">
        <p14:creationId xmlns:p14="http://schemas.microsoft.com/office/powerpoint/2010/main" val="57786691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68</a:t>
            </a:fld>
            <a:endParaRPr lang="en-US" dirty="0"/>
          </a:p>
        </p:txBody>
      </p:sp>
    </p:spTree>
    <p:extLst>
      <p:ext uri="{BB962C8B-B14F-4D97-AF65-F5344CB8AC3E}">
        <p14:creationId xmlns:p14="http://schemas.microsoft.com/office/powerpoint/2010/main" val="16721573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a:t>
            </a:fld>
            <a:endParaRPr lang="en-US" dirty="0"/>
          </a:p>
        </p:txBody>
      </p:sp>
    </p:spTree>
    <p:extLst>
      <p:ext uri="{BB962C8B-B14F-4D97-AF65-F5344CB8AC3E}">
        <p14:creationId xmlns:p14="http://schemas.microsoft.com/office/powerpoint/2010/main" val="41122639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69</a:t>
            </a:fld>
            <a:endParaRPr lang="en-US" dirty="0"/>
          </a:p>
        </p:txBody>
      </p:sp>
    </p:spTree>
    <p:extLst>
      <p:ext uri="{BB962C8B-B14F-4D97-AF65-F5344CB8AC3E}">
        <p14:creationId xmlns:p14="http://schemas.microsoft.com/office/powerpoint/2010/main" val="75872410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70</a:t>
            </a:fld>
            <a:endParaRPr lang="en-US" dirty="0"/>
          </a:p>
        </p:txBody>
      </p:sp>
    </p:spTree>
    <p:extLst>
      <p:ext uri="{BB962C8B-B14F-4D97-AF65-F5344CB8AC3E}">
        <p14:creationId xmlns:p14="http://schemas.microsoft.com/office/powerpoint/2010/main" val="282874901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71</a:t>
            </a:fld>
            <a:endParaRPr lang="en-US" dirty="0"/>
          </a:p>
        </p:txBody>
      </p:sp>
    </p:spTree>
    <p:extLst>
      <p:ext uri="{BB962C8B-B14F-4D97-AF65-F5344CB8AC3E}">
        <p14:creationId xmlns:p14="http://schemas.microsoft.com/office/powerpoint/2010/main" val="91879828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72</a:t>
            </a:fld>
            <a:endParaRPr lang="en-US" dirty="0"/>
          </a:p>
        </p:txBody>
      </p:sp>
    </p:spTree>
    <p:extLst>
      <p:ext uri="{BB962C8B-B14F-4D97-AF65-F5344CB8AC3E}">
        <p14:creationId xmlns:p14="http://schemas.microsoft.com/office/powerpoint/2010/main" val="268464336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73</a:t>
            </a:fld>
            <a:endParaRPr lang="en-US" dirty="0"/>
          </a:p>
        </p:txBody>
      </p:sp>
    </p:spTree>
    <p:extLst>
      <p:ext uri="{BB962C8B-B14F-4D97-AF65-F5344CB8AC3E}">
        <p14:creationId xmlns:p14="http://schemas.microsoft.com/office/powerpoint/2010/main" val="124866596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74</a:t>
            </a:fld>
            <a:endParaRPr lang="en-US" dirty="0"/>
          </a:p>
        </p:txBody>
      </p:sp>
    </p:spTree>
    <p:extLst>
      <p:ext uri="{BB962C8B-B14F-4D97-AF65-F5344CB8AC3E}">
        <p14:creationId xmlns:p14="http://schemas.microsoft.com/office/powerpoint/2010/main" val="393117416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75</a:t>
            </a:fld>
            <a:endParaRPr lang="en-US" dirty="0"/>
          </a:p>
        </p:txBody>
      </p:sp>
    </p:spTree>
    <p:extLst>
      <p:ext uri="{BB962C8B-B14F-4D97-AF65-F5344CB8AC3E}">
        <p14:creationId xmlns:p14="http://schemas.microsoft.com/office/powerpoint/2010/main" val="253714885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76</a:t>
            </a:fld>
            <a:endParaRPr lang="en-US" dirty="0"/>
          </a:p>
        </p:txBody>
      </p:sp>
    </p:spTree>
    <p:extLst>
      <p:ext uri="{BB962C8B-B14F-4D97-AF65-F5344CB8AC3E}">
        <p14:creationId xmlns:p14="http://schemas.microsoft.com/office/powerpoint/2010/main" val="204007657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77</a:t>
            </a:fld>
            <a:endParaRPr lang="en-US" dirty="0"/>
          </a:p>
        </p:txBody>
      </p:sp>
    </p:spTree>
    <p:extLst>
      <p:ext uri="{BB962C8B-B14F-4D97-AF65-F5344CB8AC3E}">
        <p14:creationId xmlns:p14="http://schemas.microsoft.com/office/powerpoint/2010/main" val="375724274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78</a:t>
            </a:fld>
            <a:endParaRPr lang="en-US" dirty="0"/>
          </a:p>
        </p:txBody>
      </p:sp>
    </p:spTree>
    <p:extLst>
      <p:ext uri="{BB962C8B-B14F-4D97-AF65-F5344CB8AC3E}">
        <p14:creationId xmlns:p14="http://schemas.microsoft.com/office/powerpoint/2010/main" val="32638837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a:t>
            </a:fld>
            <a:endParaRPr lang="en-US" dirty="0"/>
          </a:p>
        </p:txBody>
      </p:sp>
    </p:spTree>
    <p:extLst>
      <p:ext uri="{BB962C8B-B14F-4D97-AF65-F5344CB8AC3E}">
        <p14:creationId xmlns:p14="http://schemas.microsoft.com/office/powerpoint/2010/main" val="76810070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79</a:t>
            </a:fld>
            <a:endParaRPr lang="en-US" dirty="0"/>
          </a:p>
        </p:txBody>
      </p:sp>
    </p:spTree>
    <p:extLst>
      <p:ext uri="{BB962C8B-B14F-4D97-AF65-F5344CB8AC3E}">
        <p14:creationId xmlns:p14="http://schemas.microsoft.com/office/powerpoint/2010/main" val="336011126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80</a:t>
            </a:fld>
            <a:endParaRPr lang="en-US" dirty="0"/>
          </a:p>
        </p:txBody>
      </p:sp>
    </p:spTree>
    <p:extLst>
      <p:ext uri="{BB962C8B-B14F-4D97-AF65-F5344CB8AC3E}">
        <p14:creationId xmlns:p14="http://schemas.microsoft.com/office/powerpoint/2010/main" val="386303798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81</a:t>
            </a:fld>
            <a:endParaRPr lang="en-US" dirty="0"/>
          </a:p>
        </p:txBody>
      </p:sp>
    </p:spTree>
    <p:extLst>
      <p:ext uri="{BB962C8B-B14F-4D97-AF65-F5344CB8AC3E}">
        <p14:creationId xmlns:p14="http://schemas.microsoft.com/office/powerpoint/2010/main" val="32827319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82</a:t>
            </a:fld>
            <a:endParaRPr lang="en-US" dirty="0"/>
          </a:p>
        </p:txBody>
      </p:sp>
    </p:spTree>
    <p:extLst>
      <p:ext uri="{BB962C8B-B14F-4D97-AF65-F5344CB8AC3E}">
        <p14:creationId xmlns:p14="http://schemas.microsoft.com/office/powerpoint/2010/main" val="386774284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83</a:t>
            </a:fld>
            <a:endParaRPr lang="en-US" dirty="0"/>
          </a:p>
        </p:txBody>
      </p:sp>
    </p:spTree>
    <p:extLst>
      <p:ext uri="{BB962C8B-B14F-4D97-AF65-F5344CB8AC3E}">
        <p14:creationId xmlns:p14="http://schemas.microsoft.com/office/powerpoint/2010/main" val="137827708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84</a:t>
            </a:fld>
            <a:endParaRPr lang="en-US" dirty="0"/>
          </a:p>
        </p:txBody>
      </p:sp>
    </p:spTree>
    <p:extLst>
      <p:ext uri="{BB962C8B-B14F-4D97-AF65-F5344CB8AC3E}">
        <p14:creationId xmlns:p14="http://schemas.microsoft.com/office/powerpoint/2010/main" val="74621066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86</a:t>
            </a:fld>
            <a:endParaRPr lang="en-US" dirty="0"/>
          </a:p>
        </p:txBody>
      </p:sp>
    </p:spTree>
    <p:extLst>
      <p:ext uri="{BB962C8B-B14F-4D97-AF65-F5344CB8AC3E}">
        <p14:creationId xmlns:p14="http://schemas.microsoft.com/office/powerpoint/2010/main" val="163592163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87</a:t>
            </a:fld>
            <a:endParaRPr lang="en-US" dirty="0"/>
          </a:p>
        </p:txBody>
      </p:sp>
    </p:spTree>
    <p:extLst>
      <p:ext uri="{BB962C8B-B14F-4D97-AF65-F5344CB8AC3E}">
        <p14:creationId xmlns:p14="http://schemas.microsoft.com/office/powerpoint/2010/main" val="317000561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88</a:t>
            </a:fld>
            <a:endParaRPr lang="en-US" dirty="0"/>
          </a:p>
        </p:txBody>
      </p:sp>
    </p:spTree>
    <p:extLst>
      <p:ext uri="{BB962C8B-B14F-4D97-AF65-F5344CB8AC3E}">
        <p14:creationId xmlns:p14="http://schemas.microsoft.com/office/powerpoint/2010/main" val="329045266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89</a:t>
            </a:fld>
            <a:endParaRPr lang="en-US" dirty="0"/>
          </a:p>
        </p:txBody>
      </p:sp>
    </p:spTree>
    <p:extLst>
      <p:ext uri="{BB962C8B-B14F-4D97-AF65-F5344CB8AC3E}">
        <p14:creationId xmlns:p14="http://schemas.microsoft.com/office/powerpoint/2010/main" val="25625738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a:t>
            </a:fld>
            <a:endParaRPr lang="en-US" dirty="0"/>
          </a:p>
        </p:txBody>
      </p:sp>
    </p:spTree>
    <p:extLst>
      <p:ext uri="{BB962C8B-B14F-4D97-AF65-F5344CB8AC3E}">
        <p14:creationId xmlns:p14="http://schemas.microsoft.com/office/powerpoint/2010/main" val="272817235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90</a:t>
            </a:fld>
            <a:endParaRPr lang="en-US" dirty="0"/>
          </a:p>
        </p:txBody>
      </p:sp>
    </p:spTree>
    <p:extLst>
      <p:ext uri="{BB962C8B-B14F-4D97-AF65-F5344CB8AC3E}">
        <p14:creationId xmlns:p14="http://schemas.microsoft.com/office/powerpoint/2010/main" val="298932987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91</a:t>
            </a:fld>
            <a:endParaRPr lang="en-US" dirty="0"/>
          </a:p>
        </p:txBody>
      </p:sp>
    </p:spTree>
    <p:extLst>
      <p:ext uri="{BB962C8B-B14F-4D97-AF65-F5344CB8AC3E}">
        <p14:creationId xmlns:p14="http://schemas.microsoft.com/office/powerpoint/2010/main" val="249882805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95</a:t>
            </a:fld>
            <a:endParaRPr lang="en-US" dirty="0"/>
          </a:p>
        </p:txBody>
      </p:sp>
    </p:spTree>
    <p:extLst>
      <p:ext uri="{BB962C8B-B14F-4D97-AF65-F5344CB8AC3E}">
        <p14:creationId xmlns:p14="http://schemas.microsoft.com/office/powerpoint/2010/main" val="95551488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96</a:t>
            </a:fld>
            <a:endParaRPr lang="en-US" dirty="0"/>
          </a:p>
        </p:txBody>
      </p:sp>
    </p:spTree>
    <p:extLst>
      <p:ext uri="{BB962C8B-B14F-4D97-AF65-F5344CB8AC3E}">
        <p14:creationId xmlns:p14="http://schemas.microsoft.com/office/powerpoint/2010/main" val="227741399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97</a:t>
            </a:fld>
            <a:endParaRPr lang="en-US" dirty="0"/>
          </a:p>
        </p:txBody>
      </p:sp>
    </p:spTree>
    <p:extLst>
      <p:ext uri="{BB962C8B-B14F-4D97-AF65-F5344CB8AC3E}">
        <p14:creationId xmlns:p14="http://schemas.microsoft.com/office/powerpoint/2010/main" val="6363753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a:t>
            </a:fld>
            <a:endParaRPr lang="en-US" dirty="0"/>
          </a:p>
        </p:txBody>
      </p:sp>
    </p:spTree>
    <p:extLst>
      <p:ext uri="{BB962C8B-B14F-4D97-AF65-F5344CB8AC3E}">
        <p14:creationId xmlns:p14="http://schemas.microsoft.com/office/powerpoint/2010/main" val="417103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5779793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349086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0459607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7194202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782313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8903486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59566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104069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867455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0439156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478649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673320816"/>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hadithlib.com/hadithtxts/chel/7715/&#1576;&#1575;&#1586;&#1711;&#1585;&#1583;&#1575;&#1606;&#1610;&#1583;&#1606;-&#1576;&#1610;&#1578;&#1575;&#1604;&#1605;&#1575;&#1604;-&#1607;&#1583;&#1585;-&#1583;&#1575;&#1583;&#1607;-&#1588;&#1583;&#1607;"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hyperlink" Target="http://www.hadithlib.com/rolls/chel/7700/%D8%AD%D9%84%D8%A7%D9%84-%D8%B4%D9%85%D8%B1%D8%AF%D9%86-%D8%A7%D9%85%D9%88%D8%A7%D9%84-%D8%B9%D9%85%D9%88%D9%85%D9%89"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www.hadithlib.com/hadithtxts/chel/7717/&#1581;&#1587;&#1575;&#1576;&#1585;&#1587;&#1609;-&#1575;&#1605;&#1608;&#1585;-&#1603;&#1575;&#1585;&#1711;&#1586;&#1575;&#1585;&#1575;&#1606;"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hyperlink" Target="http://www.hadithlib.com/rolls/chel/7700/%D8%AD%D9%84%D8%A7%D9%84-%D8%B4%D9%85%D8%B1%D8%AF%D9%86-%D8%A7%D9%85%D9%88%D8%A7%D9%84-%D8%B9%D9%85%D9%88%D9%85%D9%89"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www.hadithlib.com/hadithtxts/chel/7720/&#1605;&#1584;&#1605;&#1578;-&#1603;&#1608;&#1670;&#1603;&#1575;&#1606;&#1711;&#1575;&#1585;&#1609;-&#1575;&#1605;&#1575;&#1606;&#1578;"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hyperlink" Target="http://www.hadithlib.com/hadithtxts/chel/7721/&#1601;&#1585;&#1605;&#1575;&#1606;-&#1576;&#1607;-&#1575;&#1605;&#1575;&#1606;&#1578;&#1583;&#1575;&#1585;&#1609;" TargetMode="External"/><Relationship Id="rId4" Type="http://schemas.openxmlformats.org/officeDocument/2006/relationships/hyperlink" Target="http://www.hadithlib.com/rolls/chel/7700/%D8%AD%D9%84%D8%A7%D9%84-%D8%B4%D9%85%D8%B1%D8%AF%D9%86-%D8%A7%D9%85%D9%88%D8%A7%D9%84-%D8%B9%D9%85%D9%88%D9%85%D9%89"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www.hadithlib.com/hadithtxts/chel/7725/&#1576;&#1610;&#1586;&#1575;&#1585;&#1609;-&#1575;&#1586;-&#1575;&#1606;&#1581;&#1589;&#1575;&#1585;&#1580;&#1608;&#1610;&#1575;&#1606;-&#1575;&#1605;&#1608;&#1575;&#1604;-&#1593;&#1605;&#1608;&#1605;&#1609;"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hyperlink" Target="http://www.hadithlib.com/hadithtxts/chel/7729/&#1588;&#1585;&#1591;--&#1576;&#1607;&#1585;&#1607;-&#1608;&#1585;&#1609;-&#1575;&#1586;--&#1576;&#1610;&#1578;-&#1575;&#1604;&#1605;&#1575;&#1604;" TargetMode="External"/><Relationship Id="rId4" Type="http://schemas.openxmlformats.org/officeDocument/2006/relationships/hyperlink" Target="http://www.hadithlib.com/rolls/chel/7700/%D8%AD%D9%84%D8%A7%D9%84-%D8%B4%D9%85%D8%B1%D8%AF%D9%86-%D8%A7%D9%85%D9%88%D8%A7%D9%84-%D8%B9%D9%85%D9%88%D9%85%D9%89"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www.hadithlib.com/hadithtxts/chel/7737/&#1578;&#1602;&#1587;&#1610;&#1605;-&#1576;&#1610;&#1578;-&#1575;&#1604;&#1605;&#1575;&#1604;-&#1583;&#1585;-&#1586;&#1605;&#1575;&#1606;-&#1605;&#1588;&#1582;&#1589;"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hyperlink" Target="http://www.hadithlib.com/rolls/chel/7700/%D8%AD%D9%84%D8%A7%D9%84-%D8%B4%D9%85%D8%B1%D8%AF%D9%86-%D8%A7%D9%85%D9%88%D8%A7%D9%84-%D8%B9%D9%85%D9%88%D9%85%D9%89" TargetMode="Externa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hadithlib.com/hadithtxts/chel/7731/&#210;&#237;&#199;&#228;-&#207;&#228;&#237;&#230;&#236;-&#230;-&#199;&#206;&#209;&#230;&#236;"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hyperlink" Target="http://www.hadithlib.com/rolls/chel/7700/%D8%AD%D9%84%D8%A7%D9%84-%D8%B4%D9%85%D8%B1%D8%AF%D9%86-%D8%A7%D9%85%D9%88%D8%A7%D9%84-%D8%B9%D9%85%D9%88%D9%85%D9%89" TargetMode="External"/><Relationship Id="rId4" Type="http://schemas.openxmlformats.org/officeDocument/2006/relationships/hyperlink" Target="http://www.hadithlib.com/hadithtxts/chel/7731/&#1586;&#1610;&#1575;&#1606;-&#1583;&#1606;&#1610;&#1608;&#1609;-&#1608;-&#1575;&#1582;&#1585;&#1608;&#1609;"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www.hadithlib.com/hadithtxts/chel/7734/&#1582;&#1610;&#1575;&#1606;&#1578;-&#1603;&#1575;&#1585;&#1711;&#1586;&#1575;&#1585;"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google.com/url?sa=i&amp;rct=j&amp;q=&amp;esrc=s&amp;source=images&amp;cd=&amp;cad=rja&amp;uact=8&amp;ved=0ahUKEwjSitDa8b_MAhWHyRQKHWD-AScQjRwIBw&amp;url=http://viana.mihanblog.com/post/tag/%D8%AA%D8%B5%D8%A7%D9%88%DB%8C%D8%B1+%D9%85%D8%AA%D8%AD%D8%B1%DA%A9+%D8%A8%D8%B9%D8%AB%D8%AA+%D9%BE%DB%8C%D8%A7%D9%85%D8%A8%D8%B1+%D8%A7%D8%B3%D9%84%D8%A7%D9%85&amp;psig=AFQjCNHDA9DVF2m5iqAWTmTXKQK6OhkapQ&amp;ust=1462432366615421"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gi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www.hadithlib.com/hadithtxts/chel/7732/&#1593;&#1583;&#1605;-&#1585;&#1593;&#1575;&#1610;&#1578;-&#1605;&#1602;&#1585;&#1585;&#1575;&#1578;-&#1605;&#1575;&#1604;&#1609;"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hyperlink" Target="http://www.hadithlib.com/rolls/chel/7700/%D8%AD%D9%84%D8%A7%D9%84-%D8%B4%D9%85%D8%B1%D8%AF%D9%86-%D8%A7%D9%85%D9%88%D8%A7%D9%84-%D8%B9%D9%85%D9%88%D9%85%D9%89" TargetMode="Externa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hyperlink" Target="https://farsi.khamenei.ir/speech-content?id=2625"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www.hadithlib.com/hadithtxts/chel/7704/&#1576;&#1582;&#1588;&#1588;-&#1575;&#1586;-&#1576;&#1610;&#1578;-&#1575;&#1604;&#1605;&#1575;&#1604;" TargetMode="External"/><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hyperlink" Target="http://www.hadithlib.com/rolls/chel/7700/%D8%AD%D9%84%D8%A7%D9%84-%D8%B4%D9%85%D8%B1%D8%AF%D9%86-%D8%A7%D9%85%D9%88%D8%A7%D9%84-%D8%B9%D9%85%D9%88%D9%85%D9%89" TargetMode="Externa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hyperlink" Target="http://www.hadithlib.com/hadithtxts/chel/7716/&#1583;&#1602;&#1617;&#1578;-&#1583;&#1585;-&#1605;&#1589;&#1585;&#1601;-&#1576;&#1610;&#1578;-&#1575;&#1604;&#1605;&#1575;&#1604;"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www.hadithlib.com/rolls/chel/7700/%D8%AD%D9%84%D8%A7%D9%84-%D8%B4%D9%85%D8%B1%D8%AF%D9%86-%D8%A7%D9%85%D9%88%D8%A7%D9%84-%D8%B9%D9%85%D9%88%D9%85%D9%89" TargetMode="Externa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www.hadithlib.com/hadithtxts/chel/7711/&#1662;&#1585;&#1607;&#1610;&#1586;-&#1575;&#1586;-&#1575;&#1606;&#1581;&#1589;&#1575;&#1585;-&#1591;&#1604;&#1576;&#1609;"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hyperlink" Target="http://www.hadithlib.com/hadithtxts/chel/7726/&#1594;&#1575;&#1585;&#1578;-&#1576;&#1610;&#1578;-&#1575;&#1604;&#1605;&#1575;&#1604;" TargetMode="Externa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10" descr="Amin 06 (1).jpg"/>
          <p:cNvPicPr>
            <a:picLocks noChangeAspect="1"/>
          </p:cNvPicPr>
          <p:nvPr/>
        </p:nvPicPr>
        <p:blipFill>
          <a:blip r:embed="rId3" cstate="print"/>
          <a:srcRect t="1138" b="1138"/>
          <a:stretch>
            <a:fillRect/>
          </a:stretch>
        </p:blipFill>
        <p:spPr>
          <a:xfrm>
            <a:off x="1143000" y="685800"/>
            <a:ext cx="7139016" cy="5922190"/>
          </a:xfrm>
          <a:prstGeom prst="snipRoundRect">
            <a:avLst>
              <a:gd name="adj1" fmla="val 1040"/>
              <a:gd name="adj2" fmla="val 0"/>
            </a:avLst>
          </a:prstGeom>
        </p:spPr>
      </p:pic>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23528" y="215570"/>
            <a:ext cx="8496944" cy="613244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rtl="1"/>
            <a:endParaRPr lang="fa-IR" dirty="0"/>
          </a:p>
          <a:p>
            <a:pPr algn="ctr" rtl="1">
              <a:lnSpc>
                <a:spcPct val="150000"/>
              </a:lnSpc>
            </a:pPr>
            <a:r>
              <a:rPr lang="fa-IR" sz="2800" b="1" cap="all" dirty="0" smtClean="0">
                <a:ln w="0"/>
                <a:solidFill>
                  <a:srgbClr val="7030A0"/>
                </a:solidFill>
                <a:latin typeface="Calibri"/>
                <a:cs typeface="B Nazanin" pitchFamily="2" charset="-78"/>
              </a:rPr>
              <a:t>3) </a:t>
            </a:r>
            <a:r>
              <a:rPr lang="fa-IR" sz="2800" b="1" cap="all" dirty="0">
                <a:ln w="0"/>
                <a:solidFill>
                  <a:srgbClr val="7030A0"/>
                </a:solidFill>
                <a:latin typeface="Calibri"/>
                <a:cs typeface="B Nazanin" pitchFamily="2" charset="-78"/>
              </a:rPr>
              <a:t>استرداد بیت المال                                                                                                                                از جمله روشهای امام علی علیه السلام نسبت به بیت المال، برگرداندن چیزهایی است که از بیت المال، به غارت رفته است. در خطبه پانزدهم، در باره بیت المال تاراج شده می فرماید</a:t>
            </a:r>
            <a:r>
              <a:rPr lang="fa-IR" sz="2800" b="1" cap="all" dirty="0" smtClean="0">
                <a:ln w="0"/>
                <a:solidFill>
                  <a:srgbClr val="7030A0"/>
                </a:solidFill>
                <a:latin typeface="Calibri"/>
                <a:cs typeface="B Nazanin" pitchFamily="2" charset="-78"/>
              </a:rPr>
              <a:t>:</a:t>
            </a:r>
            <a:endParaRPr lang="en-US" sz="2800" b="1" cap="all" dirty="0" smtClean="0">
              <a:ln w="0"/>
              <a:solidFill>
                <a:srgbClr val="7030A0"/>
              </a:solidFill>
              <a:latin typeface="Calibri"/>
              <a:cs typeface="B Nazanin" pitchFamily="2" charset="-78"/>
            </a:endParaRPr>
          </a:p>
          <a:p>
            <a:pPr algn="ctr" rtl="1">
              <a:lnSpc>
                <a:spcPct val="150000"/>
              </a:lnSpc>
            </a:pPr>
            <a:r>
              <a:rPr lang="fa-IR" sz="2800" b="1" cap="all" dirty="0" smtClean="0">
                <a:ln w="0"/>
                <a:solidFill>
                  <a:srgbClr val="7030A0"/>
                </a:solidFill>
                <a:latin typeface="Calibri"/>
                <a:cs typeface="B Nazanin" pitchFamily="2" charset="-78"/>
                <a:hlinkClick r:id="rId3"/>
              </a:rPr>
              <a:t>«وَاللّه </a:t>
            </a:r>
            <a:r>
              <a:rPr lang="fa-IR" sz="2800" b="1" cap="all" dirty="0">
                <a:ln w="0"/>
                <a:solidFill>
                  <a:srgbClr val="7030A0"/>
                </a:solidFill>
                <a:latin typeface="Calibri"/>
                <a:cs typeface="B Nazanin" pitchFamily="2" charset="-78"/>
                <a:hlinkClick r:id="rId3"/>
              </a:rPr>
              <a:t>ِ لَوْ وَجَدْتُهُ قَدْ تُزُوِّجَ بِهِ النساءُ وَ مُلِكَ بِهِ الإماءُ لَرَدَدْتُهُ ...</a:t>
            </a:r>
            <a:r>
              <a:rPr lang="en-US" sz="2800" b="1" cap="all" dirty="0">
                <a:ln w="0"/>
                <a:solidFill>
                  <a:srgbClr val="7030A0"/>
                </a:solidFill>
                <a:latin typeface="Calibri"/>
                <a:cs typeface="B Nazanin" pitchFamily="2" charset="-78"/>
                <a:hlinkClick r:id="rId3"/>
              </a:rPr>
              <a:t> </a:t>
            </a:r>
            <a:r>
              <a:rPr lang="fa-IR" sz="2800" b="1" cap="all" dirty="0" smtClean="0">
                <a:ln w="0"/>
                <a:solidFill>
                  <a:srgbClr val="7030A0"/>
                </a:solidFill>
                <a:latin typeface="Calibri"/>
                <a:cs typeface="B Nazanin" pitchFamily="2" charset="-78"/>
                <a:hlinkClick r:id="rId4"/>
              </a:rPr>
              <a:t>»</a:t>
            </a:r>
          </a:p>
          <a:p>
            <a:pPr algn="ctr" rtl="1">
              <a:lnSpc>
                <a:spcPct val="150000"/>
              </a:lnSpc>
            </a:pPr>
            <a:r>
              <a:rPr lang="fa-IR" sz="2800" b="1" cap="all" dirty="0" smtClean="0">
                <a:ln w="0"/>
                <a:solidFill>
                  <a:srgbClr val="7030A0"/>
                </a:solidFill>
                <a:latin typeface="Calibri"/>
                <a:cs typeface="B Nazanin" pitchFamily="2" charset="-78"/>
                <a:hlinkClick r:id="rId4"/>
              </a:rPr>
              <a:t> </a:t>
            </a:r>
            <a:r>
              <a:rPr lang="fa-IR" sz="2800" b="1" cap="all" dirty="0">
                <a:ln w="0"/>
                <a:solidFill>
                  <a:srgbClr val="7030A0"/>
                </a:solidFill>
                <a:latin typeface="Calibri"/>
                <a:cs typeface="B Nazanin" pitchFamily="2" charset="-78"/>
                <a:hlinkClick r:id="rId4"/>
              </a:rPr>
              <a:t>(نهج البلاغه، خطبه 15</a:t>
            </a:r>
            <a:r>
              <a:rPr lang="fa-IR" sz="2800" b="1" cap="all" dirty="0" smtClean="0">
                <a:ln w="0"/>
                <a:solidFill>
                  <a:srgbClr val="7030A0"/>
                </a:solidFill>
                <a:latin typeface="Calibri"/>
                <a:cs typeface="B Nazanin" pitchFamily="2" charset="-78"/>
                <a:hlinkClick r:id="rId4"/>
              </a:rPr>
              <a:t>.)                                                                                                       </a:t>
            </a:r>
            <a:r>
              <a:rPr lang="fa-IR" sz="2800" b="1" cap="all" dirty="0">
                <a:ln w="0"/>
                <a:solidFill>
                  <a:srgbClr val="7030A0"/>
                </a:solidFill>
                <a:latin typeface="Calibri"/>
                <a:cs typeface="B Nazanin" pitchFamily="2" charset="-78"/>
                <a:hlinkClick r:id="rId4"/>
              </a:rPr>
              <a:t>به خدا سوگند! بیت المال تاراج شده را هر کجا که بیابم، به صاحبان اصلی آن باز می گردانم، گرچه با آن، ازدواج کرده و یا کنیزانی خریده باشند.</a:t>
            </a:r>
          </a:p>
        </p:txBody>
      </p:sp>
    </p:spTree>
    <p:extLst>
      <p:ext uri="{BB962C8B-B14F-4D97-AF65-F5344CB8AC3E}">
        <p14:creationId xmlns:p14="http://schemas.microsoft.com/office/powerpoint/2010/main" val="146349144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467544" y="381581"/>
            <a:ext cx="8424936"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cap="all" dirty="0" smtClean="0">
                <a:ln w="0"/>
                <a:solidFill>
                  <a:srgbClr val="7030A0"/>
                </a:solidFill>
                <a:latin typeface="Calibri"/>
                <a:cs typeface="B Nazanin" pitchFamily="2" charset="-78"/>
              </a:rPr>
              <a:t>4)برخوردشدید </a:t>
            </a:r>
            <a:r>
              <a:rPr lang="fa-IR" sz="2400" b="1" cap="all" dirty="0">
                <a:ln w="0"/>
                <a:solidFill>
                  <a:srgbClr val="7030A0"/>
                </a:solidFill>
                <a:latin typeface="Calibri"/>
                <a:cs typeface="B Nazanin" pitchFamily="2" charset="-78"/>
              </a:rPr>
              <a:t>بامتخلفان نسبت به بیت المال</a:t>
            </a:r>
          </a:p>
          <a:p>
            <a:pPr algn="ctr" rtl="1">
              <a:lnSpc>
                <a:spcPct val="150000"/>
              </a:lnSpc>
            </a:pPr>
            <a:r>
              <a:rPr lang="en-US" sz="2400" b="1" cap="all" dirty="0">
                <a:ln w="0"/>
                <a:solidFill>
                  <a:srgbClr val="7030A0"/>
                </a:solidFill>
                <a:latin typeface="Calibri"/>
                <a:cs typeface="B Nazanin" pitchFamily="2" charset="-78"/>
                <a:hlinkClick r:id="rId3"/>
              </a:rPr>
              <a:t> </a:t>
            </a:r>
            <a:r>
              <a:rPr lang="fa-IR" sz="2400" b="1" cap="all" dirty="0">
                <a:ln w="0"/>
                <a:solidFill>
                  <a:srgbClr val="7030A0"/>
                </a:solidFill>
                <a:latin typeface="Calibri"/>
                <a:cs typeface="B Nazanin" pitchFamily="2" charset="-78"/>
                <a:hlinkClick r:id="rId3"/>
              </a:rPr>
              <a:t>حضرت به يكى از كارگزاران اش نوشت :«</a:t>
            </a:r>
            <a:r>
              <a:rPr lang="en-US" sz="2400" b="1" cap="all" dirty="0">
                <a:ln w="0"/>
                <a:solidFill>
                  <a:srgbClr val="7030A0"/>
                </a:solidFill>
                <a:latin typeface="Calibri"/>
                <a:cs typeface="B Nazanin" pitchFamily="2" charset="-78"/>
                <a:hlinkClick r:id="rId3"/>
              </a:rPr>
              <a:t> </a:t>
            </a:r>
            <a:r>
              <a:rPr lang="fa-IR" sz="2400" b="1" cap="all" dirty="0">
                <a:ln w="0"/>
                <a:solidFill>
                  <a:srgbClr val="7030A0"/>
                </a:solidFill>
                <a:latin typeface="Calibri"/>
                <a:cs typeface="B Nazanin" pitchFamily="2" charset="-78"/>
                <a:hlinkClick r:id="rId3"/>
              </a:rPr>
              <a:t>فَقَدْ بَلَغَنِى عَنْكَ أمْرٌ، إنْ كُنْتَ فَعَلْتَهُ فَقَدْ أسْخَطْتَ رَبَّكَ وَ عَصَيْتَ إمامَكَ، وَ أخْزَيْتَ أمَانَتَكَ. بَلَغَنِي أَنَّكَ جَرَّدْتَ الْأرْضَ فَأخَذْتَ مَا تَحْتَ قَدَمَيْكَ، وَ أكَلْتَ ما تَحْتَ يَدَيْكَ. فَارْفَعْ إليَّ حِسابَكَ! وَ اعْلَمْ أنَّ حِسابَ اللّه ِ أعْظَمُ مِنْ حِسابِ النّاسِ. </a:t>
            </a:r>
            <a:r>
              <a:rPr lang="fa-IR" sz="2400" b="1" cap="all" dirty="0">
                <a:ln w="0"/>
                <a:solidFill>
                  <a:srgbClr val="7030A0"/>
                </a:solidFill>
                <a:latin typeface="Calibri"/>
                <a:cs typeface="B Nazanin" pitchFamily="2" charset="-78"/>
                <a:hlinkClick r:id="rId4"/>
              </a:rPr>
              <a:t>(نهج البلاغه، نامه 40</a:t>
            </a:r>
            <a:r>
              <a:rPr lang="fa-IR" sz="2400" b="1" cap="all" dirty="0" smtClean="0">
                <a:ln w="0"/>
                <a:solidFill>
                  <a:srgbClr val="7030A0"/>
                </a:solidFill>
                <a:latin typeface="Calibri"/>
                <a:cs typeface="B Nazanin" pitchFamily="2" charset="-78"/>
                <a:hlinkClick r:id="rId4"/>
              </a:rPr>
              <a:t>.) </a:t>
            </a:r>
            <a:endParaRPr lang="fa-IR" sz="2400" b="1" cap="all" dirty="0">
              <a:ln w="0"/>
              <a:solidFill>
                <a:srgbClr val="7030A0"/>
              </a:solidFill>
              <a:latin typeface="Calibri"/>
              <a:cs typeface="B Nazanin" pitchFamily="2" charset="-78"/>
              <a:hlinkClick r:id="rId4"/>
            </a:endParaRPr>
          </a:p>
          <a:p>
            <a:pPr algn="ctr" rtl="1">
              <a:lnSpc>
                <a:spcPct val="150000"/>
              </a:lnSpc>
            </a:pPr>
            <a:r>
              <a:rPr lang="fa-IR" sz="2400" b="1" cap="all" dirty="0">
                <a:ln w="0"/>
                <a:solidFill>
                  <a:srgbClr val="7030A0"/>
                </a:solidFill>
                <a:latin typeface="Calibri"/>
                <a:cs typeface="B Nazanin" pitchFamily="2" charset="-78"/>
              </a:rPr>
              <a:t>درباره ى تو به من خبرى رسيده است، اگر چنين كرده باشى، همانا كه خداى خويش را به خشم آورده و از فرمان پيشواى خود سرباز زده و در امانت، كار به رسوايى كشانده اى                                                                                    </a:t>
            </a:r>
            <a:endParaRPr lang="fa-IR" sz="2400" b="1" cap="all" dirty="0" smtClean="0">
              <a:ln w="0"/>
              <a:solidFill>
                <a:srgbClr val="7030A0"/>
              </a:solidFill>
              <a:latin typeface="Calibri"/>
              <a:cs typeface="B Nazanin" pitchFamily="2" charset="-78"/>
            </a:endParaRPr>
          </a:p>
          <a:p>
            <a:pPr algn="ctr" rtl="1">
              <a:lnSpc>
                <a:spcPct val="150000"/>
              </a:lnSpc>
            </a:pPr>
            <a:r>
              <a:rPr lang="fa-IR" sz="2400" b="1" cap="all" dirty="0" smtClean="0">
                <a:ln w="0"/>
                <a:solidFill>
                  <a:srgbClr val="7030A0"/>
                </a:solidFill>
                <a:latin typeface="Calibri"/>
                <a:cs typeface="B Nazanin" pitchFamily="2" charset="-78"/>
              </a:rPr>
              <a:t>مرا </a:t>
            </a:r>
            <a:r>
              <a:rPr lang="fa-IR" sz="2400" b="1" cap="all" dirty="0">
                <a:ln w="0"/>
                <a:solidFill>
                  <a:srgbClr val="7030A0"/>
                </a:solidFill>
                <a:latin typeface="Calibri"/>
                <a:cs typeface="B Nazanin" pitchFamily="2" charset="-78"/>
              </a:rPr>
              <a:t>گفته اند كه به ستم، زمين از بار و بر، تهى ساخته اى و باغ و بستان مردمان گرفته اى و كيسه ها از اندوخته ها پرداخته اى. اينك، حساب خود را نزد من فرست و بدان كه حساب خواهى خدا، از حساب رسى آدميان، دشوارتر است. </a:t>
            </a:r>
          </a:p>
        </p:txBody>
      </p:sp>
    </p:spTree>
    <p:extLst>
      <p:ext uri="{BB962C8B-B14F-4D97-AF65-F5344CB8AC3E}">
        <p14:creationId xmlns:p14="http://schemas.microsoft.com/office/powerpoint/2010/main" val="171668188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79512" y="216877"/>
            <a:ext cx="8712968" cy="58708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rtl="1"/>
            <a:endParaRPr lang="fa-IR" dirty="0"/>
          </a:p>
          <a:p>
            <a:pPr algn="ctr" rtl="1">
              <a:lnSpc>
                <a:spcPct val="150000"/>
              </a:lnSpc>
            </a:pPr>
            <a:r>
              <a:rPr lang="en-US" u="sng" dirty="0">
                <a:hlinkClick r:id="rId3"/>
              </a:rPr>
              <a:t> </a:t>
            </a:r>
            <a:r>
              <a:rPr lang="fa-IR" sz="2000" b="1" cap="all" dirty="0">
                <a:ln w="0"/>
                <a:solidFill>
                  <a:srgbClr val="7030A0"/>
                </a:solidFill>
                <a:latin typeface="Calibri"/>
                <a:cs typeface="B Nazanin" pitchFamily="2" charset="-78"/>
                <a:hlinkClick r:id="rId3"/>
              </a:rPr>
              <a:t>ودر نامه اى به يكى از كارگزاران خودمرقوم </a:t>
            </a:r>
            <a:r>
              <a:rPr lang="fa-IR" sz="2000" b="1" cap="all" dirty="0" smtClean="0">
                <a:ln w="0"/>
                <a:solidFill>
                  <a:srgbClr val="7030A0"/>
                </a:solidFill>
                <a:latin typeface="Calibri"/>
                <a:cs typeface="B Nazanin" pitchFamily="2" charset="-78"/>
                <a:hlinkClick r:id="rId3"/>
              </a:rPr>
              <a:t>فرمود:«</a:t>
            </a:r>
            <a:r>
              <a:rPr lang="en-US" sz="2000" b="1" cap="all" dirty="0" smtClean="0">
                <a:ln w="0"/>
                <a:solidFill>
                  <a:srgbClr val="7030A0"/>
                </a:solidFill>
                <a:latin typeface="Calibri"/>
                <a:cs typeface="B Nazanin" pitchFamily="2" charset="-78"/>
                <a:hlinkClick r:id="rId3"/>
              </a:rPr>
              <a:t> </a:t>
            </a:r>
            <a:r>
              <a:rPr lang="fa-IR" sz="2000" b="1" cap="all" dirty="0">
                <a:ln w="0"/>
                <a:solidFill>
                  <a:srgbClr val="7030A0"/>
                </a:solidFill>
                <a:latin typeface="Calibri"/>
                <a:cs typeface="B Nazanin" pitchFamily="2" charset="-78"/>
                <a:hlinkClick r:id="rId3"/>
              </a:rPr>
              <a:t>وَ مَنِ اسْتَهَانَ بِالْأمَانَةِ، وَ رَتَعَ فِى الْخِيَانَةِ وَ لَمْ يُنَزِّهْ نَفْسَهُ وَ دِينَهُ عَنْهَا، فَقَدْ أَحَلَّ بِنَفْسِهِ الذُلَّ وَ الْخِزْيَ فِي الدُنْيا وَ هُوَ في الاْخِرَةِ أذَلُّ وَ أخْزَى. وَ إنَّ أعْظَمَ الخِيانَةِ، خِيَانَةُ الأُمَّةِ، وَ أفْظَعَ الْغِشِّ غِشُّ الأئِمَّةِ </a:t>
            </a:r>
            <a:r>
              <a:rPr lang="fa-IR" sz="2000" b="1" cap="all" dirty="0" smtClean="0">
                <a:ln w="0"/>
                <a:solidFill>
                  <a:srgbClr val="7030A0"/>
                </a:solidFill>
                <a:latin typeface="Calibri"/>
                <a:cs typeface="B Nazanin" pitchFamily="2" charset="-78"/>
                <a:hlinkClick r:id="rId4"/>
              </a:rPr>
              <a:t>»(نهج </a:t>
            </a:r>
            <a:r>
              <a:rPr lang="fa-IR" sz="2000" b="1" cap="all" dirty="0">
                <a:ln w="0"/>
                <a:solidFill>
                  <a:srgbClr val="7030A0"/>
                </a:solidFill>
                <a:latin typeface="Calibri"/>
                <a:cs typeface="B Nazanin" pitchFamily="2" charset="-78"/>
                <a:hlinkClick r:id="rId4"/>
              </a:rPr>
              <a:t>البلاغه، نامه ى 26</a:t>
            </a:r>
            <a:r>
              <a:rPr lang="fa-IR" sz="2000" b="1" cap="all" dirty="0" smtClean="0">
                <a:ln w="0"/>
                <a:solidFill>
                  <a:srgbClr val="7030A0"/>
                </a:solidFill>
                <a:latin typeface="Calibri"/>
                <a:cs typeface="B Nazanin" pitchFamily="2" charset="-78"/>
                <a:hlinkClick r:id="rId4"/>
              </a:rPr>
              <a:t>.)</a:t>
            </a:r>
            <a:endParaRPr lang="fa-IR" sz="2000" b="1" cap="all" dirty="0">
              <a:ln w="0"/>
              <a:solidFill>
                <a:srgbClr val="7030A0"/>
              </a:solidFill>
              <a:latin typeface="Calibri"/>
              <a:cs typeface="B Nazanin" pitchFamily="2" charset="-78"/>
              <a:hlinkClick r:id="rId4"/>
            </a:endParaRPr>
          </a:p>
          <a:p>
            <a:pPr algn="ctr" rtl="1">
              <a:lnSpc>
                <a:spcPct val="150000"/>
              </a:lnSpc>
            </a:pPr>
            <a:r>
              <a:rPr lang="fa-IR" sz="2000" b="1" cap="all" dirty="0">
                <a:ln w="0"/>
                <a:solidFill>
                  <a:srgbClr val="7030A0"/>
                </a:solidFill>
                <a:latin typeface="Calibri"/>
                <a:cs typeface="B Nazanin" pitchFamily="2" charset="-78"/>
              </a:rPr>
              <a:t>آن كس كه امانت دارى را خوار انگارد و در اموال مردم، به خيانت چرا كند و روان و آيين خويش را از خيانت كارى، پاكيزه نگرداند، همانا در اين سرا، خوارى و ذلت بر خود روا داشته است و در آن سرا، خوارتر و ذليل تر از اين سرا باشد. آرى، بزرگ ترين خيانت، خيانت به ملت است و زشت ترين دغل كارى، دغل كارى با پيشوايان. </a:t>
            </a:r>
          </a:p>
          <a:p>
            <a:pPr algn="ctr" rtl="1">
              <a:lnSpc>
                <a:spcPct val="150000"/>
              </a:lnSpc>
            </a:pPr>
            <a:r>
              <a:rPr lang="fa-IR" sz="2000" b="1" cap="all" dirty="0">
                <a:ln w="0"/>
                <a:solidFill>
                  <a:srgbClr val="7030A0"/>
                </a:solidFill>
                <a:latin typeface="Calibri"/>
                <a:cs typeface="B Nazanin" pitchFamily="2" charset="-78"/>
              </a:rPr>
              <a:t>ونیزخطاب به زیادبن ابیه هشداردادکه«</a:t>
            </a:r>
            <a:r>
              <a:rPr lang="fa-IR" sz="2000" b="1" cap="all" dirty="0">
                <a:ln w="0"/>
                <a:solidFill>
                  <a:srgbClr val="7030A0"/>
                </a:solidFill>
                <a:latin typeface="Calibri"/>
                <a:cs typeface="B Nazanin" pitchFamily="2" charset="-78"/>
                <a:hlinkClick r:id="rId5"/>
              </a:rPr>
              <a:t>وَ اِنّىِ أُقْسِمُ بِاللّه ِ قَسَما صَادِقا، لَئِنْ بَلَغَني أنَّكَ خُنْتَ مِنْ فَيءِ الْمُسْلِمينَ شَيْئا صَغيرا أوْ كَبيرا، لَأشُدَّنَّ عَلَيْكَ شِدَّةً تَدَعُكَ قَليلَ الْوَفْرِ، ثَقيلَ الظهْرِ، ضَئيلَ </a:t>
            </a:r>
            <a:r>
              <a:rPr lang="fa-IR" sz="2000" b="1" cap="all" dirty="0" smtClean="0">
                <a:ln w="0"/>
                <a:solidFill>
                  <a:srgbClr val="7030A0"/>
                </a:solidFill>
                <a:latin typeface="Calibri"/>
                <a:cs typeface="B Nazanin" pitchFamily="2" charset="-78"/>
                <a:hlinkClick r:id="rId5"/>
              </a:rPr>
              <a:t>الاْمْرِ»  </a:t>
            </a:r>
          </a:p>
          <a:p>
            <a:pPr algn="ctr" rtl="1">
              <a:lnSpc>
                <a:spcPct val="150000"/>
              </a:lnSpc>
            </a:pPr>
            <a:r>
              <a:rPr lang="fa-IR" sz="2000" b="1" cap="all" dirty="0" smtClean="0">
                <a:ln w="0"/>
                <a:solidFill>
                  <a:srgbClr val="7030A0"/>
                </a:solidFill>
                <a:latin typeface="Calibri"/>
                <a:cs typeface="B Nazanin" pitchFamily="2" charset="-78"/>
                <a:hlinkClick r:id="rId5"/>
              </a:rPr>
              <a:t>(</a:t>
            </a:r>
            <a:r>
              <a:rPr lang="en-US" sz="2000" b="1" cap="all" dirty="0" smtClean="0">
                <a:ln w="0"/>
                <a:solidFill>
                  <a:srgbClr val="7030A0"/>
                </a:solidFill>
                <a:latin typeface="Calibri"/>
                <a:cs typeface="B Nazanin" pitchFamily="2" charset="-78"/>
                <a:hlinkClick r:id="rId5"/>
              </a:rPr>
              <a:t> </a:t>
            </a:r>
            <a:r>
              <a:rPr lang="fa-IR" sz="2000" b="1" cap="all" dirty="0">
                <a:ln w="0"/>
                <a:solidFill>
                  <a:srgbClr val="7030A0"/>
                </a:solidFill>
                <a:latin typeface="Calibri"/>
                <a:cs typeface="B Nazanin" pitchFamily="2" charset="-78"/>
                <a:hlinkClick r:id="rId4"/>
              </a:rPr>
              <a:t>نهج البلاغه، نامه ى 20</a:t>
            </a:r>
            <a:r>
              <a:rPr lang="fa-IR" sz="2000" b="1" cap="all" dirty="0" smtClean="0">
                <a:ln w="0"/>
                <a:solidFill>
                  <a:srgbClr val="7030A0"/>
                </a:solidFill>
                <a:latin typeface="Calibri"/>
                <a:cs typeface="B Nazanin" pitchFamily="2" charset="-78"/>
                <a:hlinkClick r:id="rId4"/>
              </a:rPr>
              <a:t>.) </a:t>
            </a:r>
            <a:endParaRPr lang="fa-IR" sz="2000" b="1" cap="all" dirty="0">
              <a:ln w="0"/>
              <a:solidFill>
                <a:srgbClr val="7030A0"/>
              </a:solidFill>
              <a:latin typeface="Calibri"/>
              <a:cs typeface="B Nazanin" pitchFamily="2" charset="-78"/>
              <a:hlinkClick r:id="rId4"/>
            </a:endParaRPr>
          </a:p>
          <a:p>
            <a:pPr algn="ctr" rtl="1">
              <a:lnSpc>
                <a:spcPct val="150000"/>
              </a:lnSpc>
            </a:pPr>
            <a:r>
              <a:rPr lang="fa-IR" sz="2000" b="1" cap="all" dirty="0">
                <a:ln w="0"/>
                <a:solidFill>
                  <a:srgbClr val="7030A0"/>
                </a:solidFill>
                <a:latin typeface="Calibri"/>
                <a:cs typeface="B Nazanin" pitchFamily="2" charset="-78"/>
              </a:rPr>
              <a:t>به خداى سوگند، سوگندى راست! كه اگر آگاه گردم كه در مال مسلمانان به كم و بيش خيانت ورزيده اى، چنان بر تو سخت گيرم كه اندك مال گردى و گران پشت از فاقه؛ و خوار مايه گردى</a:t>
            </a:r>
            <a:endParaRPr lang="en-US" sz="2000" b="1" cap="all" dirty="0">
              <a:ln w="0"/>
              <a:solidFill>
                <a:srgbClr val="7030A0"/>
              </a:solidFill>
              <a:latin typeface="Calibri"/>
              <a:cs typeface="B Nazanin" pitchFamily="2" charset="-78"/>
            </a:endParaRPr>
          </a:p>
        </p:txBody>
      </p:sp>
    </p:spTree>
    <p:extLst>
      <p:ext uri="{BB962C8B-B14F-4D97-AF65-F5344CB8AC3E}">
        <p14:creationId xmlns:p14="http://schemas.microsoft.com/office/powerpoint/2010/main" val="373774337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1" end="1"/>
                                            </p:txEl>
                                          </p:spTgt>
                                        </p:tgtEl>
                                        <p:attrNameLst>
                                          <p:attrName>style.visibility</p:attrName>
                                        </p:attrNameLst>
                                      </p:cBhvr>
                                      <p:to>
                                        <p:strVal val="visible"/>
                                      </p:to>
                                    </p:set>
                                    <p:animEffect transition="in" filter="wheel(1)">
                                      <p:cBhvr>
                                        <p:cTn id="7" dur="2000"/>
                                        <p:tgtEl>
                                          <p:spTgt spid="2252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2" end="2"/>
                                            </p:txEl>
                                          </p:spTgt>
                                        </p:tgtEl>
                                        <p:attrNameLst>
                                          <p:attrName>style.visibility</p:attrName>
                                        </p:attrNameLst>
                                      </p:cBhvr>
                                      <p:to>
                                        <p:strVal val="visible"/>
                                      </p:to>
                                    </p:set>
                                    <p:animEffect transition="in" filter="wheel(1)">
                                      <p:cBhvr>
                                        <p:cTn id="12" dur="2000"/>
                                        <p:tgtEl>
                                          <p:spTgt spid="2252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3" end="3"/>
                                            </p:txEl>
                                          </p:spTgt>
                                        </p:tgtEl>
                                        <p:attrNameLst>
                                          <p:attrName>style.visibility</p:attrName>
                                        </p:attrNameLst>
                                      </p:cBhvr>
                                      <p:to>
                                        <p:strVal val="visible"/>
                                      </p:to>
                                    </p:set>
                                    <p:animEffect transition="in" filter="wheel(1)">
                                      <p:cBhvr>
                                        <p:cTn id="17" dur="2000"/>
                                        <p:tgtEl>
                                          <p:spTgt spid="2252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4" end="4"/>
                                            </p:txEl>
                                          </p:spTgt>
                                        </p:tgtEl>
                                        <p:attrNameLst>
                                          <p:attrName>style.visibility</p:attrName>
                                        </p:attrNameLst>
                                      </p:cBhvr>
                                      <p:to>
                                        <p:strVal val="visible"/>
                                      </p:to>
                                    </p:set>
                                    <p:animEffect transition="in" filter="wheel(1)">
                                      <p:cBhvr>
                                        <p:cTn id="22" dur="2000"/>
                                        <p:tgtEl>
                                          <p:spTgt spid="22529">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22529">
                                            <p:txEl>
                                              <p:pRg st="5" end="5"/>
                                            </p:txEl>
                                          </p:spTgt>
                                        </p:tgtEl>
                                        <p:attrNameLst>
                                          <p:attrName>style.visibility</p:attrName>
                                        </p:attrNameLst>
                                      </p:cBhvr>
                                      <p:to>
                                        <p:strVal val="visible"/>
                                      </p:to>
                                    </p:set>
                                    <p:animEffect transition="in" filter="wheel(1)">
                                      <p:cBhvr>
                                        <p:cTn id="27" dur="2000"/>
                                        <p:tgtEl>
                                          <p:spTgt spid="2252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414129" y="260648"/>
            <a:ext cx="8712968" cy="609397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dirty="0" smtClean="0"/>
              <a:t> </a:t>
            </a:r>
            <a:r>
              <a:rPr lang="fa-IR" u="sng" dirty="0" smtClean="0">
                <a:hlinkClick r:id="rId3"/>
              </a:rPr>
              <a:t> </a:t>
            </a:r>
            <a:r>
              <a:rPr lang="fa-IR" sz="2000" b="1" cap="all" dirty="0">
                <a:ln w="0"/>
                <a:solidFill>
                  <a:srgbClr val="7030A0"/>
                </a:solidFill>
                <a:latin typeface="Calibri"/>
                <a:cs typeface="B Nazanin" pitchFamily="2" charset="-78"/>
                <a:hlinkClick r:id="rId3"/>
              </a:rPr>
              <a:t>امام رضا علیه السلام برائت از ويژه سازان اموال عمومى مسلمانان بر خود</a:t>
            </a:r>
            <a:r>
              <a:rPr lang="en-US" sz="2000" b="1" cap="all" dirty="0">
                <a:ln w="0"/>
                <a:solidFill>
                  <a:srgbClr val="7030A0"/>
                </a:solidFill>
                <a:latin typeface="Calibri"/>
                <a:cs typeface="B Nazanin" pitchFamily="2" charset="-78"/>
                <a:hlinkClick r:id="rId3"/>
              </a:rPr>
              <a:t> </a:t>
            </a:r>
            <a:r>
              <a:rPr lang="fa-IR" sz="2000" b="1" cap="all" dirty="0">
                <a:ln w="0"/>
                <a:solidFill>
                  <a:srgbClr val="7030A0"/>
                </a:solidFill>
                <a:latin typeface="Calibri"/>
                <a:cs typeface="B Nazanin" pitchFamily="2" charset="-78"/>
                <a:hlinkClick r:id="rId3"/>
              </a:rPr>
              <a:t>راازجمله</a:t>
            </a:r>
            <a:r>
              <a:rPr lang="en-US" sz="2000" b="1" cap="all" dirty="0">
                <a:ln w="0"/>
                <a:solidFill>
                  <a:srgbClr val="7030A0"/>
                </a:solidFill>
                <a:latin typeface="Calibri"/>
                <a:cs typeface="B Nazanin" pitchFamily="2" charset="-78"/>
                <a:hlinkClick r:id="rId3"/>
              </a:rPr>
              <a:t> </a:t>
            </a:r>
            <a:r>
              <a:rPr lang="fa-IR" sz="2000" b="1" cap="all" dirty="0">
                <a:ln w="0"/>
                <a:solidFill>
                  <a:srgbClr val="7030A0"/>
                </a:solidFill>
                <a:latin typeface="Calibri"/>
                <a:cs typeface="B Nazanin" pitchFamily="2" charset="-78"/>
                <a:hlinkClick r:id="rId3"/>
              </a:rPr>
              <a:t>شرايط اسلام راستين دانسته ،می فرماید:</a:t>
            </a:r>
            <a:r>
              <a:rPr lang="en-US" sz="2000" b="1" cap="all" dirty="0">
                <a:ln w="0"/>
                <a:solidFill>
                  <a:srgbClr val="7030A0"/>
                </a:solidFill>
                <a:latin typeface="Calibri"/>
                <a:cs typeface="B Nazanin" pitchFamily="2" charset="-78"/>
                <a:hlinkClick r:id="rId3"/>
              </a:rPr>
              <a:t>« </a:t>
            </a:r>
            <a:r>
              <a:rPr lang="fa-IR" sz="2000" b="1" cap="all" dirty="0">
                <a:ln w="0"/>
                <a:solidFill>
                  <a:srgbClr val="7030A0"/>
                </a:solidFill>
                <a:latin typeface="Calibri"/>
                <a:cs typeface="B Nazanin" pitchFamily="2" charset="-78"/>
                <a:hlinkClick r:id="rId3"/>
              </a:rPr>
              <a:t>وَالْبَراءَةُ مِنَ الَذينَ ظَلَمُوا آلَ مُحَمَّدٍ عليهم السلام... والْبَراءَةُ مِنَ الناكِثينَ وَ القاسطينَ وَ الْمارِقين ... وَالْبَراءَةُ مِنْ أهْلِ الاْسْتِئثار ... . </a:t>
            </a:r>
            <a:r>
              <a:rPr lang="fa-IR" sz="2000" b="1" cap="all" dirty="0" smtClean="0">
                <a:ln w="0"/>
                <a:solidFill>
                  <a:srgbClr val="7030A0"/>
                </a:solidFill>
                <a:latin typeface="Calibri"/>
                <a:cs typeface="B Nazanin" pitchFamily="2" charset="-78"/>
                <a:hlinkClick r:id="rId4"/>
              </a:rPr>
              <a:t>»(عيون </a:t>
            </a:r>
            <a:r>
              <a:rPr lang="fa-IR" sz="2000" b="1" cap="all" dirty="0">
                <a:ln w="0"/>
                <a:solidFill>
                  <a:srgbClr val="7030A0"/>
                </a:solidFill>
                <a:latin typeface="Calibri"/>
                <a:cs typeface="B Nazanin" pitchFamily="2" charset="-78"/>
                <a:hlinkClick r:id="rId4"/>
              </a:rPr>
              <a:t>أخبار الرضا، ج 2، ص 126) </a:t>
            </a:r>
          </a:p>
          <a:p>
            <a:pPr algn="ctr" rtl="1">
              <a:lnSpc>
                <a:spcPct val="150000"/>
              </a:lnSpc>
            </a:pPr>
            <a:r>
              <a:rPr lang="fa-IR" sz="2000" b="1" cap="all" dirty="0">
                <a:ln w="0"/>
                <a:solidFill>
                  <a:srgbClr val="7030A0"/>
                </a:solidFill>
                <a:latin typeface="Calibri"/>
                <a:cs typeface="B Nazanin" pitchFamily="2" charset="-78"/>
              </a:rPr>
              <a:t>بيزارى از كسانى كه به آل محمّد عليهم السلام ظلم روا داشتند ... و برائت از پيمان شكنان و منحرفان و مرتدان ... و برائت از ويژه سازان اموال عمومى مسلمانان بر خود، ... از شرايط اسلام راستين است</a:t>
            </a:r>
          </a:p>
          <a:p>
            <a:pPr algn="ctr" rtl="1">
              <a:lnSpc>
                <a:spcPct val="150000"/>
              </a:lnSpc>
            </a:pPr>
            <a:r>
              <a:rPr lang="en-US" sz="2000" b="1" cap="all" dirty="0" smtClean="0">
                <a:ln w="0"/>
                <a:solidFill>
                  <a:srgbClr val="7030A0"/>
                </a:solidFill>
                <a:latin typeface="Calibri"/>
                <a:cs typeface="B Nazanin" pitchFamily="2" charset="-78"/>
                <a:hlinkClick r:id="rId5"/>
              </a:rPr>
              <a:t> </a:t>
            </a:r>
            <a:r>
              <a:rPr lang="fa-IR" sz="2000" b="1" cap="all" dirty="0">
                <a:ln w="0"/>
                <a:solidFill>
                  <a:srgbClr val="7030A0"/>
                </a:solidFill>
                <a:latin typeface="Calibri"/>
                <a:cs typeface="B Nazanin" pitchFamily="2" charset="-78"/>
                <a:hlinkClick r:id="rId5"/>
              </a:rPr>
              <a:t>عبداللّه بن زمعة ـ كه شيعه ى مولا على عليه السلام بود ـ هنگام خلافت حضرت،</a:t>
            </a:r>
            <a:r>
              <a:rPr lang="en-US" sz="2000" b="1" cap="all" dirty="0">
                <a:ln w="0"/>
                <a:solidFill>
                  <a:srgbClr val="7030A0"/>
                </a:solidFill>
                <a:latin typeface="Calibri"/>
                <a:cs typeface="B Nazanin" pitchFamily="2" charset="-78"/>
                <a:hlinkClick r:id="rId5"/>
              </a:rPr>
              <a:t> </a:t>
            </a:r>
            <a:r>
              <a:rPr lang="fa-IR" sz="2000" b="1" cap="all" dirty="0">
                <a:ln w="0"/>
                <a:solidFill>
                  <a:srgbClr val="7030A0"/>
                </a:solidFill>
                <a:latin typeface="Calibri"/>
                <a:cs typeface="B Nazanin" pitchFamily="2" charset="-78"/>
                <a:hlinkClick r:id="rId5"/>
              </a:rPr>
              <a:t>به خدمتش</a:t>
            </a:r>
            <a:r>
              <a:rPr lang="en-US" sz="2000" b="1" cap="all" dirty="0">
                <a:ln w="0"/>
                <a:solidFill>
                  <a:srgbClr val="7030A0"/>
                </a:solidFill>
                <a:latin typeface="Calibri"/>
                <a:cs typeface="B Nazanin" pitchFamily="2" charset="-78"/>
                <a:hlinkClick r:id="rId5"/>
              </a:rPr>
              <a:t> </a:t>
            </a:r>
            <a:r>
              <a:rPr lang="fa-IR" sz="2000" b="1" cap="all" dirty="0">
                <a:ln w="0"/>
                <a:solidFill>
                  <a:srgbClr val="7030A0"/>
                </a:solidFill>
                <a:latin typeface="Calibri"/>
                <a:cs typeface="B Nazanin" pitchFamily="2" charset="-78"/>
                <a:hlinkClick r:id="rId5"/>
              </a:rPr>
              <a:t>رفت و مالى از او درخواست كرد. حضرت در پاسخ فرمود</a:t>
            </a:r>
            <a:r>
              <a:rPr lang="en-US" sz="2000" b="1" cap="all" dirty="0">
                <a:ln w="0"/>
                <a:solidFill>
                  <a:srgbClr val="7030A0"/>
                </a:solidFill>
                <a:latin typeface="Calibri"/>
                <a:cs typeface="B Nazanin" pitchFamily="2" charset="-78"/>
                <a:hlinkClick r:id="rId5"/>
              </a:rPr>
              <a:t>: </a:t>
            </a:r>
            <a:r>
              <a:rPr lang="fa-IR" sz="2000" b="1" cap="all" dirty="0">
                <a:ln w="0"/>
                <a:solidFill>
                  <a:srgbClr val="7030A0"/>
                </a:solidFill>
                <a:latin typeface="Calibri"/>
                <a:cs typeface="B Nazanin" pitchFamily="2" charset="-78"/>
                <a:hlinkClick r:id="rId5"/>
              </a:rPr>
              <a:t>إنَّ هذَا الْمَالَ لَيْسَ لى وَ لالَكَ، وَ إنَّما هُوَ فيء لِلْمُسْلِمينَ، وَ جَلْبُ أسْيَافِهِمْ. فَإنْ شَرِكْتَهُمْ فى حَرْبِهِمْ، كانَ لَكَ مِثْلُ حَظِّهِمْ، وَ إلاّ فَجَناةُ أيْدِيهمْ، لا تَكُونُ لِغَيْرِ أفْواهِهِمْ. </a:t>
            </a:r>
            <a:r>
              <a:rPr lang="fa-IR" sz="2000" b="1" cap="all" dirty="0" smtClean="0">
                <a:ln w="0"/>
                <a:solidFill>
                  <a:srgbClr val="7030A0"/>
                </a:solidFill>
                <a:latin typeface="Calibri"/>
                <a:cs typeface="B Nazanin" pitchFamily="2" charset="-78"/>
                <a:hlinkClick r:id="rId4"/>
              </a:rPr>
              <a:t>(نهج </a:t>
            </a:r>
            <a:r>
              <a:rPr lang="fa-IR" sz="2000" b="1" cap="all" dirty="0">
                <a:ln w="0"/>
                <a:solidFill>
                  <a:srgbClr val="7030A0"/>
                </a:solidFill>
                <a:latin typeface="Calibri"/>
                <a:cs typeface="B Nazanin" pitchFamily="2" charset="-78"/>
                <a:hlinkClick r:id="rId4"/>
              </a:rPr>
              <a:t>البلاغه، خطبه 232</a:t>
            </a:r>
            <a:r>
              <a:rPr lang="fa-IR" sz="2000" b="1" cap="all" dirty="0" smtClean="0">
                <a:ln w="0"/>
                <a:solidFill>
                  <a:srgbClr val="7030A0"/>
                </a:solidFill>
                <a:latin typeface="Calibri"/>
                <a:cs typeface="B Nazanin" pitchFamily="2" charset="-78"/>
                <a:hlinkClick r:id="rId4"/>
              </a:rPr>
              <a:t>.) </a:t>
            </a:r>
            <a:endParaRPr lang="fa-IR" sz="2000" b="1" cap="all" dirty="0">
              <a:ln w="0"/>
              <a:solidFill>
                <a:srgbClr val="7030A0"/>
              </a:solidFill>
              <a:latin typeface="Calibri"/>
              <a:cs typeface="B Nazanin" pitchFamily="2" charset="-78"/>
              <a:hlinkClick r:id="rId4"/>
            </a:endParaRPr>
          </a:p>
          <a:p>
            <a:pPr algn="ctr" rtl="1">
              <a:lnSpc>
                <a:spcPct val="150000"/>
              </a:lnSpc>
            </a:pPr>
            <a:r>
              <a:rPr lang="fa-IR" sz="2000" b="1" cap="all" dirty="0">
                <a:ln w="0"/>
                <a:solidFill>
                  <a:srgbClr val="7030A0"/>
                </a:solidFill>
                <a:latin typeface="Calibri"/>
                <a:cs typeface="B Nazanin" pitchFamily="2" charset="-78"/>
              </a:rPr>
              <a:t>اين مال، نه از آنِ من است و نه از آنِ تو؛ بلكه آن، غنيمت مسلمانان است. اين، مالى است كه به ضرب شمشير آنان، فراهم گرديده است. پس اگر در نبرد آنان شركت داشته اى، سهمى به اندازه ى بهره ى آنان دارى؛ اگر نه، ميوه ى چيده شده به دست آنان، لقمه اى براى دهان هاى ديگران نيست. </a:t>
            </a:r>
          </a:p>
        </p:txBody>
      </p:sp>
    </p:spTree>
    <p:extLst>
      <p:ext uri="{BB962C8B-B14F-4D97-AF65-F5344CB8AC3E}">
        <p14:creationId xmlns:p14="http://schemas.microsoft.com/office/powerpoint/2010/main" val="1632447471"/>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heel(1)">
                                      <p:cBhvr>
                                        <p:cTn id="7" dur="2000"/>
                                        <p:tgtEl>
                                          <p:spTgt spid="2252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2529">
                                            <p:txEl>
                                              <p:pRg st="0" end="0"/>
                                            </p:txEl>
                                          </p:spTgt>
                                        </p:tgtEl>
                                        <p:attrNameLst>
                                          <p:attrName>style.visibility</p:attrName>
                                        </p:attrNameLst>
                                      </p:cBhvr>
                                      <p:to>
                                        <p:strVal val="visible"/>
                                      </p:to>
                                    </p:set>
                                    <p:anim calcmode="lin" valueType="num">
                                      <p:cBhvr additive="base">
                                        <p:cTn id="12" dur="500" fill="hold"/>
                                        <p:tgtEl>
                                          <p:spTgt spid="22529">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252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2529">
                                            <p:txEl>
                                              <p:pRg st="1" end="1"/>
                                            </p:txEl>
                                          </p:spTgt>
                                        </p:tgtEl>
                                        <p:attrNameLst>
                                          <p:attrName>style.visibility</p:attrName>
                                        </p:attrNameLst>
                                      </p:cBhvr>
                                      <p:to>
                                        <p:strVal val="visible"/>
                                      </p:to>
                                    </p:set>
                                    <p:anim calcmode="lin" valueType="num">
                                      <p:cBhvr additive="base">
                                        <p:cTn id="18" dur="500" fill="hold"/>
                                        <p:tgtEl>
                                          <p:spTgt spid="22529">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252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22529">
                                            <p:txEl>
                                              <p:pRg st="2" end="2"/>
                                            </p:txEl>
                                          </p:spTgt>
                                        </p:tgtEl>
                                        <p:attrNameLst>
                                          <p:attrName>style.visibility</p:attrName>
                                        </p:attrNameLst>
                                      </p:cBhvr>
                                      <p:to>
                                        <p:strVal val="visible"/>
                                      </p:to>
                                    </p:set>
                                    <p:anim calcmode="lin" valueType="num">
                                      <p:cBhvr additive="base">
                                        <p:cTn id="24" dur="500" fill="hold"/>
                                        <p:tgtEl>
                                          <p:spTgt spid="22529">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252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22529">
                                            <p:txEl>
                                              <p:pRg st="3" end="3"/>
                                            </p:txEl>
                                          </p:spTgt>
                                        </p:tgtEl>
                                        <p:attrNameLst>
                                          <p:attrName>style.visibility</p:attrName>
                                        </p:attrNameLst>
                                      </p:cBhvr>
                                      <p:to>
                                        <p:strVal val="visible"/>
                                      </p:to>
                                    </p:set>
                                    <p:anim calcmode="lin" valueType="num">
                                      <p:cBhvr additive="base">
                                        <p:cTn id="30" dur="500" fill="hold"/>
                                        <p:tgtEl>
                                          <p:spTgt spid="22529">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2252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260648"/>
            <a:ext cx="8454330" cy="712118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5</a:t>
            </a:r>
            <a:r>
              <a:rPr lang="fa-I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)برخوردبانزدیکان </a:t>
            </a:r>
            <a: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خود وعدم مماشات باآنها درامربیت المال</a:t>
            </a:r>
          </a:p>
          <a:p>
            <a:pPr algn="ctr" rtl="1">
              <a:lnSpc>
                <a:spcPct val="150000"/>
              </a:lnSpc>
            </a:pPr>
            <a: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امام علیه السلام درمورد درخواست بیجای برادرش عقیل ازبیت المال مسلمین می فرماید:« وَ اللَّهِ لَقَدْ رَأَيْتُ عَقِيلًا وَ قَدْ أَمْلَقَ حَتَّى اسْتَمَاحَنِي مِنْ بُرِّكُمْ صَاعاً وَ رَأَيْتُ صِبْيَانَهُ شُعْثَ الشُّعُورِ غُبْرَ الْأَلْوَانِ مِنْ فَقْرِهِمْ كَأَنَّمَا سُوِّدَتْ وُجُوهُهُمْ بِالْعِظْلِمِ وَ عَاوَدَنِي مُؤَكِّداً وَ كَرَّرَ عَلَيَّ الْقَوْلَ مُرَدِّداً فَأَصْغَيْتُ إِلَيْهِ سَمْعِي فَظَنَّ أَنِّي أَبِيعُهُ دِينِي وَ أَتَّبِعُ قِيَادَهُ مُفَارِقاً طَرِيقَتِي فَأَحْمَيْتُ لَهُ حَدِيدَةً ثُمَّ أَدْنَيْتُهَا مِنْ جِسْمِهِ لِيَعْتَبِرَ بِهَا فَضَجَّ ضَجِيجَ ذِي دَنَفٍ مِنْ أَلَمِهَا وَ كَادَ أَنْ يَحْتَرِقَ مِنْ مِيسَمِهَا فَقُلْتُ لَهُ ثَكِلَتْكَ الثَّوَاكِلُ يَا عَقِيلُ أَ تَئِنُّ مِنْ حَدِيدَةٍ أَحْمَاهَا إِنْسَانُهَا لِلَعِبِهِ وَ تَجُرُّنِي إِلَى نَارٍ سَجَرَهَا جَبَّارُهَا لِغَضَبِهِ أَ تَئِنُّ مِنَ الْأَذَى وَ لَا أَئِنُّ مِنْ لَظَى(خ </a:t>
            </a:r>
            <a:r>
              <a:rPr lang="fa-I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224)</a:t>
            </a:r>
            <a: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
            </a:r>
            <a:b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br>
            <a: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به خدا قسم عقيل را در اوج فقر ديدم كه يك من گندم از بيت المال شما را از من درخواست داشت، و كودكانش را از پريشانى فقر با موهاى غبار آلود و رنگهاى تيره ديده كه گويى صورتشان را با نيل سياه كرده بودند، عقيل به درخواستش اصرار، و سخنش را تكرار مىكرد، من به گفتارش توجه مىكردم، و او خيال مىكرد كه دينم را به او فروخته، و از راه و روشم دست برداشته و به خواستهاش تن مىدهم، در اين اثنا آهن پارهاى را گداخته و به بدن او نزديك كردم تا مايه عبرتش شود، ناگهان چون ناله بيمار از حرارت آن آهن پاره ناله زد، و نزديك بود از آن آهن گداخته بسوزد، به او گفتم: مادران داغدار بر تو بگريند اى عقيل، آيا تو در برابر آهن پارهاى كه انسانى آن را به شوخى و بازى بر افروخته ناله مىزنى، ولى مرا به جانب آتشى كه خداوند قهّار به جهت خشم خود افروخته مىكشانى آيا تو از اين درد اندك ناله بزنى، و من از آتش سوزنده جهنم ناله نزنم.</a:t>
            </a:r>
          </a:p>
          <a:p>
            <a:pPr algn="ctr" rtl="1">
              <a:lnSpc>
                <a:spcPct val="150000"/>
              </a:lnSpc>
            </a:pPr>
            <a:endPar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endParaRPr>
          </a:p>
        </p:txBody>
      </p:sp>
    </p:spTree>
    <p:extLst>
      <p:ext uri="{BB962C8B-B14F-4D97-AF65-F5344CB8AC3E}">
        <p14:creationId xmlns:p14="http://schemas.microsoft.com/office/powerpoint/2010/main" val="372668427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 calcmode="lin" valueType="num">
                                      <p:cBhvr additive="base">
                                        <p:cTn id="7" dur="500" fill="hold"/>
                                        <p:tgtEl>
                                          <p:spTgt spid="22529"/>
                                        </p:tgtEl>
                                        <p:attrNameLst>
                                          <p:attrName>ppt_x</p:attrName>
                                        </p:attrNameLst>
                                      </p:cBhvr>
                                      <p:tavLst>
                                        <p:tav tm="0">
                                          <p:val>
                                            <p:strVal val="#ppt_x"/>
                                          </p:val>
                                        </p:tav>
                                        <p:tav tm="100000">
                                          <p:val>
                                            <p:strVal val="#ppt_x"/>
                                          </p:val>
                                        </p:tav>
                                      </p:tavLst>
                                    </p:anim>
                                    <p:anim calcmode="lin" valueType="num">
                                      <p:cBhvr additive="base">
                                        <p:cTn id="8" dur="500" fill="hold"/>
                                        <p:tgtEl>
                                          <p:spTgt spid="225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1096243"/>
            <a:ext cx="8586954" cy="475514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rtl="1"/>
            <a:endParaRPr lang="fa-IR" dirty="0"/>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6</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)مصرف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بجا وبموقع ازبیت المال </a:t>
            </a: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hlinkClick r:id="rId3"/>
              </a:rPr>
              <a:t>دراهتمام امام نسبت به بیت المال واردشده است </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hlinkClick r:id="rId3"/>
              </a:rPr>
              <a:t>که</a:t>
            </a:r>
          </a:p>
          <a:p>
            <a:pPr algn="ctr" rtl="1">
              <a:lnSpc>
                <a:spcPct val="150000"/>
              </a:lnSpc>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hlinkClick r:id="rId3"/>
              </a:rPr>
              <a:t>«</a:t>
            </a:r>
            <a:r>
              <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hlinkClick r:id="rId3"/>
              </a:rPr>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hlinkClick r:id="rId3"/>
              </a:rPr>
              <a:t>إنَّ عليا كان يَكنِسُ بيت المال كُلّ يَومِ جُمُعَةٍ ثُمَّ ينضَحُهُ بالماء، ثُمّ يُصَلّى فيه ركعَتين، ثُمَّ يقول: تَشْهدانِ لى يَوْمَ الْقِيامَة. </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hlinkClick r:id="rId4"/>
              </a:rPr>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hlinkClick r:id="rId4"/>
              </a:rPr>
              <a:t>وسائل الشيعة، ج 11، ص 83</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hlinkClick r:id="rId4"/>
              </a:rPr>
              <a:t>.) </a:t>
            </a:r>
            <a:endPar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hlinkClick r:id="rId4"/>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حضرت روزهاى جمعه، بيت المال را جارو مى زد و در آن آب مى پاشيد و دو ركعت نماز مى گزاردو مى فرمود: اين «دو ركعت نماز» شاهدند [كه من، بيت المال را به موقع، در ميان مسلمانان تقسيم كردم]. </a:t>
            </a:r>
          </a:p>
          <a:p>
            <a:pPr algn="ctr" rtl="1">
              <a:lnSpc>
                <a:spcPct val="150000"/>
              </a:lnSpc>
            </a:pPr>
            <a:endPar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endParaRPr>
          </a:p>
        </p:txBody>
      </p:sp>
    </p:spTree>
    <p:extLst>
      <p:ext uri="{BB962C8B-B14F-4D97-AF65-F5344CB8AC3E}">
        <p14:creationId xmlns:p14="http://schemas.microsoft.com/office/powerpoint/2010/main" val="121820487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2529">
                                            <p:txEl>
                                              <p:pRg st="1" end="1"/>
                                            </p:txEl>
                                          </p:spTgt>
                                        </p:tgtEl>
                                        <p:attrNameLst>
                                          <p:attrName>style.visibility</p:attrName>
                                        </p:attrNameLst>
                                      </p:cBhvr>
                                      <p:to>
                                        <p:strVal val="visible"/>
                                      </p:to>
                                    </p:set>
                                    <p:anim calcmode="lin" valueType="num">
                                      <p:cBhvr>
                                        <p:cTn id="7" dur="1000" fill="hold"/>
                                        <p:tgtEl>
                                          <p:spTgt spid="22529">
                                            <p:txEl>
                                              <p:pRg st="1" end="1"/>
                                            </p:txEl>
                                          </p:spTgt>
                                        </p:tgtEl>
                                        <p:attrNameLst>
                                          <p:attrName>ppt_w</p:attrName>
                                        </p:attrNameLst>
                                      </p:cBhvr>
                                      <p:tavLst>
                                        <p:tav tm="0">
                                          <p:val>
                                            <p:fltVal val="0"/>
                                          </p:val>
                                        </p:tav>
                                        <p:tav tm="100000">
                                          <p:val>
                                            <p:strVal val="#ppt_w"/>
                                          </p:val>
                                        </p:tav>
                                      </p:tavLst>
                                    </p:anim>
                                    <p:anim calcmode="lin" valueType="num">
                                      <p:cBhvr>
                                        <p:cTn id="8" dur="1000" fill="hold"/>
                                        <p:tgtEl>
                                          <p:spTgt spid="22529">
                                            <p:txEl>
                                              <p:pRg st="1" end="1"/>
                                            </p:txEl>
                                          </p:spTgt>
                                        </p:tgtEl>
                                        <p:attrNameLst>
                                          <p:attrName>ppt_h</p:attrName>
                                        </p:attrNameLst>
                                      </p:cBhvr>
                                      <p:tavLst>
                                        <p:tav tm="0">
                                          <p:val>
                                            <p:fltVal val="0"/>
                                          </p:val>
                                        </p:tav>
                                        <p:tav tm="100000">
                                          <p:val>
                                            <p:strVal val="#ppt_h"/>
                                          </p:val>
                                        </p:tav>
                                      </p:tavLst>
                                    </p:anim>
                                    <p:anim calcmode="lin" valueType="num">
                                      <p:cBhvr>
                                        <p:cTn id="9" dur="1000" fill="hold"/>
                                        <p:tgtEl>
                                          <p:spTgt spid="22529">
                                            <p:txEl>
                                              <p:pRg st="1" end="1"/>
                                            </p:txEl>
                                          </p:spTgt>
                                        </p:tgtEl>
                                        <p:attrNameLst>
                                          <p:attrName>style.rotation</p:attrName>
                                        </p:attrNameLst>
                                      </p:cBhvr>
                                      <p:tavLst>
                                        <p:tav tm="0">
                                          <p:val>
                                            <p:fltVal val="90"/>
                                          </p:val>
                                        </p:tav>
                                        <p:tav tm="100000">
                                          <p:val>
                                            <p:fltVal val="0"/>
                                          </p:val>
                                        </p:tav>
                                      </p:tavLst>
                                    </p:anim>
                                    <p:animEffect transition="in" filter="fade">
                                      <p:cBhvr>
                                        <p:cTn id="10" dur="1000"/>
                                        <p:tgtEl>
                                          <p:spTgt spid="22529">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22529">
                                            <p:txEl>
                                              <p:pRg st="2" end="2"/>
                                            </p:txEl>
                                          </p:spTgt>
                                        </p:tgtEl>
                                        <p:attrNameLst>
                                          <p:attrName>style.visibility</p:attrName>
                                        </p:attrNameLst>
                                      </p:cBhvr>
                                      <p:to>
                                        <p:strVal val="visible"/>
                                      </p:to>
                                    </p:set>
                                    <p:anim calcmode="lin" valueType="num">
                                      <p:cBhvr>
                                        <p:cTn id="15" dur="1000" fill="hold"/>
                                        <p:tgtEl>
                                          <p:spTgt spid="22529">
                                            <p:txEl>
                                              <p:pRg st="2" end="2"/>
                                            </p:txEl>
                                          </p:spTgt>
                                        </p:tgtEl>
                                        <p:attrNameLst>
                                          <p:attrName>ppt_w</p:attrName>
                                        </p:attrNameLst>
                                      </p:cBhvr>
                                      <p:tavLst>
                                        <p:tav tm="0">
                                          <p:val>
                                            <p:fltVal val="0"/>
                                          </p:val>
                                        </p:tav>
                                        <p:tav tm="100000">
                                          <p:val>
                                            <p:strVal val="#ppt_w"/>
                                          </p:val>
                                        </p:tav>
                                      </p:tavLst>
                                    </p:anim>
                                    <p:anim calcmode="lin" valueType="num">
                                      <p:cBhvr>
                                        <p:cTn id="16" dur="1000" fill="hold"/>
                                        <p:tgtEl>
                                          <p:spTgt spid="22529">
                                            <p:txEl>
                                              <p:pRg st="2" end="2"/>
                                            </p:txEl>
                                          </p:spTgt>
                                        </p:tgtEl>
                                        <p:attrNameLst>
                                          <p:attrName>ppt_h</p:attrName>
                                        </p:attrNameLst>
                                      </p:cBhvr>
                                      <p:tavLst>
                                        <p:tav tm="0">
                                          <p:val>
                                            <p:fltVal val="0"/>
                                          </p:val>
                                        </p:tav>
                                        <p:tav tm="100000">
                                          <p:val>
                                            <p:strVal val="#ppt_h"/>
                                          </p:val>
                                        </p:tav>
                                      </p:tavLst>
                                    </p:anim>
                                    <p:anim calcmode="lin" valueType="num">
                                      <p:cBhvr>
                                        <p:cTn id="17" dur="1000" fill="hold"/>
                                        <p:tgtEl>
                                          <p:spTgt spid="22529">
                                            <p:txEl>
                                              <p:pRg st="2" end="2"/>
                                            </p:txEl>
                                          </p:spTgt>
                                        </p:tgtEl>
                                        <p:attrNameLst>
                                          <p:attrName>style.rotation</p:attrName>
                                        </p:attrNameLst>
                                      </p:cBhvr>
                                      <p:tavLst>
                                        <p:tav tm="0">
                                          <p:val>
                                            <p:fltVal val="90"/>
                                          </p:val>
                                        </p:tav>
                                        <p:tav tm="100000">
                                          <p:val>
                                            <p:fltVal val="0"/>
                                          </p:val>
                                        </p:tav>
                                      </p:tavLst>
                                    </p:anim>
                                    <p:animEffect transition="in" filter="fade">
                                      <p:cBhvr>
                                        <p:cTn id="18" dur="1000"/>
                                        <p:tgtEl>
                                          <p:spTgt spid="22529">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22529">
                                            <p:txEl>
                                              <p:pRg st="3" end="3"/>
                                            </p:txEl>
                                          </p:spTgt>
                                        </p:tgtEl>
                                        <p:attrNameLst>
                                          <p:attrName>style.visibility</p:attrName>
                                        </p:attrNameLst>
                                      </p:cBhvr>
                                      <p:to>
                                        <p:strVal val="visible"/>
                                      </p:to>
                                    </p:set>
                                    <p:anim calcmode="lin" valueType="num">
                                      <p:cBhvr>
                                        <p:cTn id="23" dur="1000" fill="hold"/>
                                        <p:tgtEl>
                                          <p:spTgt spid="22529">
                                            <p:txEl>
                                              <p:pRg st="3" end="3"/>
                                            </p:txEl>
                                          </p:spTgt>
                                        </p:tgtEl>
                                        <p:attrNameLst>
                                          <p:attrName>ppt_w</p:attrName>
                                        </p:attrNameLst>
                                      </p:cBhvr>
                                      <p:tavLst>
                                        <p:tav tm="0">
                                          <p:val>
                                            <p:fltVal val="0"/>
                                          </p:val>
                                        </p:tav>
                                        <p:tav tm="100000">
                                          <p:val>
                                            <p:strVal val="#ppt_w"/>
                                          </p:val>
                                        </p:tav>
                                      </p:tavLst>
                                    </p:anim>
                                    <p:anim calcmode="lin" valueType="num">
                                      <p:cBhvr>
                                        <p:cTn id="24" dur="1000" fill="hold"/>
                                        <p:tgtEl>
                                          <p:spTgt spid="22529">
                                            <p:txEl>
                                              <p:pRg st="3" end="3"/>
                                            </p:txEl>
                                          </p:spTgt>
                                        </p:tgtEl>
                                        <p:attrNameLst>
                                          <p:attrName>ppt_h</p:attrName>
                                        </p:attrNameLst>
                                      </p:cBhvr>
                                      <p:tavLst>
                                        <p:tav tm="0">
                                          <p:val>
                                            <p:fltVal val="0"/>
                                          </p:val>
                                        </p:tav>
                                        <p:tav tm="100000">
                                          <p:val>
                                            <p:strVal val="#ppt_h"/>
                                          </p:val>
                                        </p:tav>
                                      </p:tavLst>
                                    </p:anim>
                                    <p:anim calcmode="lin" valueType="num">
                                      <p:cBhvr>
                                        <p:cTn id="25" dur="1000" fill="hold"/>
                                        <p:tgtEl>
                                          <p:spTgt spid="22529">
                                            <p:txEl>
                                              <p:pRg st="3" end="3"/>
                                            </p:txEl>
                                          </p:spTgt>
                                        </p:tgtEl>
                                        <p:attrNameLst>
                                          <p:attrName>style.rotation</p:attrName>
                                        </p:attrNameLst>
                                      </p:cBhvr>
                                      <p:tavLst>
                                        <p:tav tm="0">
                                          <p:val>
                                            <p:fltVal val="90"/>
                                          </p:val>
                                        </p:tav>
                                        <p:tav tm="100000">
                                          <p:val>
                                            <p:fltVal val="0"/>
                                          </p:val>
                                        </p:tav>
                                      </p:tavLst>
                                    </p:anim>
                                    <p:animEffect transition="in" filter="fade">
                                      <p:cBhvr>
                                        <p:cTn id="26" dur="1000"/>
                                        <p:tgtEl>
                                          <p:spTgt spid="22529">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22529">
                                            <p:txEl>
                                              <p:pRg st="4" end="4"/>
                                            </p:txEl>
                                          </p:spTgt>
                                        </p:tgtEl>
                                        <p:attrNameLst>
                                          <p:attrName>style.visibility</p:attrName>
                                        </p:attrNameLst>
                                      </p:cBhvr>
                                      <p:to>
                                        <p:strVal val="visible"/>
                                      </p:to>
                                    </p:set>
                                    <p:anim calcmode="lin" valueType="num">
                                      <p:cBhvr>
                                        <p:cTn id="31" dur="1000" fill="hold"/>
                                        <p:tgtEl>
                                          <p:spTgt spid="22529">
                                            <p:txEl>
                                              <p:pRg st="4" end="4"/>
                                            </p:txEl>
                                          </p:spTgt>
                                        </p:tgtEl>
                                        <p:attrNameLst>
                                          <p:attrName>ppt_w</p:attrName>
                                        </p:attrNameLst>
                                      </p:cBhvr>
                                      <p:tavLst>
                                        <p:tav tm="0">
                                          <p:val>
                                            <p:fltVal val="0"/>
                                          </p:val>
                                        </p:tav>
                                        <p:tav tm="100000">
                                          <p:val>
                                            <p:strVal val="#ppt_w"/>
                                          </p:val>
                                        </p:tav>
                                      </p:tavLst>
                                    </p:anim>
                                    <p:anim calcmode="lin" valueType="num">
                                      <p:cBhvr>
                                        <p:cTn id="32" dur="1000" fill="hold"/>
                                        <p:tgtEl>
                                          <p:spTgt spid="22529">
                                            <p:txEl>
                                              <p:pRg st="4" end="4"/>
                                            </p:txEl>
                                          </p:spTgt>
                                        </p:tgtEl>
                                        <p:attrNameLst>
                                          <p:attrName>ppt_h</p:attrName>
                                        </p:attrNameLst>
                                      </p:cBhvr>
                                      <p:tavLst>
                                        <p:tav tm="0">
                                          <p:val>
                                            <p:fltVal val="0"/>
                                          </p:val>
                                        </p:tav>
                                        <p:tav tm="100000">
                                          <p:val>
                                            <p:strVal val="#ppt_h"/>
                                          </p:val>
                                        </p:tav>
                                      </p:tavLst>
                                    </p:anim>
                                    <p:anim calcmode="lin" valueType="num">
                                      <p:cBhvr>
                                        <p:cTn id="33" dur="1000" fill="hold"/>
                                        <p:tgtEl>
                                          <p:spTgt spid="22529">
                                            <p:txEl>
                                              <p:pRg st="4" end="4"/>
                                            </p:txEl>
                                          </p:spTgt>
                                        </p:tgtEl>
                                        <p:attrNameLst>
                                          <p:attrName>style.rotation</p:attrName>
                                        </p:attrNameLst>
                                      </p:cBhvr>
                                      <p:tavLst>
                                        <p:tav tm="0">
                                          <p:val>
                                            <p:fltVal val="90"/>
                                          </p:val>
                                        </p:tav>
                                        <p:tav tm="100000">
                                          <p:val>
                                            <p:fltVal val="0"/>
                                          </p:val>
                                        </p:tav>
                                      </p:tavLst>
                                    </p:anim>
                                    <p:animEffect transition="in" filter="fade">
                                      <p:cBhvr>
                                        <p:cTn id="34" dur="1000"/>
                                        <p:tgtEl>
                                          <p:spTgt spid="2252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23528" y="380934"/>
            <a:ext cx="8568952" cy="55938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fa-IR" sz="2000" b="1" i="0" u="none" strike="noStrike" kern="1200" cap="all" spc="0" normalizeH="0" baseline="0" noProof="0" dirty="0">
                <a:ln w="0"/>
                <a:solidFill>
                  <a:srgbClr val="7030A0"/>
                </a:solidFill>
                <a:effectLst/>
                <a:uLnTx/>
                <a:uFillTx/>
                <a:latin typeface="Calibri"/>
                <a:ea typeface="+mn-ea"/>
                <a:cs typeface="B Nazanin" pitchFamily="2" charset="-78"/>
              </a:rPr>
              <a:t>ودرسوال </a:t>
            </a:r>
            <a:r>
              <a:rPr kumimoji="0" lang="fa-IR" sz="2000" b="1" i="0" u="none" strike="noStrike" kern="1200" cap="all" spc="0" normalizeH="0" baseline="0" noProof="0" dirty="0" smtClean="0">
                <a:ln w="0"/>
                <a:solidFill>
                  <a:srgbClr val="7030A0"/>
                </a:solidFill>
                <a:effectLst/>
                <a:uLnTx/>
                <a:uFillTx/>
                <a:latin typeface="Calibri"/>
                <a:ea typeface="+mn-ea"/>
                <a:cs typeface="B Nazanin" pitchFamily="2" charset="-78"/>
              </a:rPr>
              <a:t>1965 </a:t>
            </a:r>
            <a:r>
              <a:rPr kumimoji="0" lang="fa-IR" sz="2000" b="1" i="0" u="none" strike="noStrike" kern="1200" cap="all" spc="0" normalizeH="0" baseline="0" noProof="0" dirty="0">
                <a:ln w="0"/>
                <a:solidFill>
                  <a:srgbClr val="7030A0"/>
                </a:solidFill>
                <a:effectLst/>
                <a:uLnTx/>
                <a:uFillTx/>
                <a:latin typeface="Calibri"/>
                <a:ea typeface="+mn-ea"/>
                <a:cs typeface="B Nazanin" pitchFamily="2" charset="-78"/>
              </a:rPr>
              <a:t>می فرماید:« جایز نیست مدیران و مسئولین و سایر کارمندان در هیچ یک از اموال دولتی تصرّفات شخصی کنند مگر آن که با اجازه قانونی نهاد مربوطه باشد.                                                                           ودرسوال بعد می فرماید« مصرف نمودن اموال دولتی در غیر مواردی که اجازه داده شده، در حکم غصب است و موجب ضمان می باشد، مگر آن که با اجازه قانونی مقام مسئول بالاتر صورت بگیرد.                                                                                                                                  وحتی خودرا ذی حق هم بداند ویقین داشته باشد که حق وحقوقش پرداخت نشده است مجاز به تقاص ازبیت المال نیست وموظف به پیگیری حق خودازطریق قانونی است</a:t>
            </a:r>
            <a:r>
              <a:rPr kumimoji="0" lang="fa-IR" sz="2000" b="1" i="0" u="none" strike="noStrike" kern="1200" cap="all" spc="0" normalizeH="0" baseline="0" noProof="0" dirty="0" smtClean="0">
                <a:ln w="0"/>
                <a:solidFill>
                  <a:srgbClr val="7030A0"/>
                </a:solidFill>
                <a:effectLst/>
                <a:uLnTx/>
                <a:uFillTx/>
                <a:latin typeface="Calibri"/>
                <a:ea typeface="+mn-ea"/>
                <a:cs typeface="B Nazanin" pitchFamily="2" charset="-78"/>
              </a:rPr>
              <a:t>.</a:t>
            </a:r>
          </a:p>
          <a:p>
            <a:pPr marL="0" marR="0" lvl="0" indent="0" algn="ctr" defTabSz="914400" rtl="1" eaLnBrk="1" fontAlgn="auto" latinLnBrk="0" hangingPunct="1">
              <a:lnSpc>
                <a:spcPct val="150000"/>
              </a:lnSpc>
              <a:spcBef>
                <a:spcPts val="0"/>
              </a:spcBef>
              <a:spcAft>
                <a:spcPts val="0"/>
              </a:spcAft>
              <a:buClrTx/>
              <a:buSzTx/>
              <a:buFontTx/>
              <a:buNone/>
              <a:tabLst/>
              <a:defRPr/>
            </a:pPr>
            <a:r>
              <a:rPr kumimoji="0" lang="fa-IR" sz="2000" b="1" i="0" u="none" strike="noStrike" kern="1200" cap="all" spc="0" normalizeH="0" baseline="0" noProof="0" dirty="0" smtClean="0">
                <a:ln w="0"/>
                <a:solidFill>
                  <a:srgbClr val="7030A0"/>
                </a:solidFill>
                <a:effectLst/>
                <a:uLnTx/>
                <a:uFillTx/>
                <a:latin typeface="Calibri"/>
                <a:ea typeface="+mn-ea"/>
                <a:cs typeface="B Nazanin" pitchFamily="2" charset="-78"/>
              </a:rPr>
              <a:t>درسوال1967 </a:t>
            </a:r>
            <a:r>
              <a:rPr kumimoji="0" lang="fa-IR" sz="2000" b="1" i="0" u="none" strike="noStrike" kern="1200" cap="all" spc="0" normalizeH="0" baseline="0" noProof="0" dirty="0">
                <a:ln w="0"/>
                <a:solidFill>
                  <a:srgbClr val="7030A0"/>
                </a:solidFill>
                <a:effectLst/>
                <a:uLnTx/>
                <a:uFillTx/>
                <a:latin typeface="Calibri"/>
                <a:ea typeface="+mn-ea"/>
                <a:cs typeface="B Nazanin" pitchFamily="2" charset="-78"/>
              </a:rPr>
              <a:t>اجوبه می خوانیم:« اگر شخصی مقداری حقوق یا مزایای خاصی که به طور قانونی به او اعطا شده از دولت طلب داشته باشد، ولی دلائل قانونی برای اثبات حق خود در اختیار نداشته باشد و یا قادر بر مطالبه آن نباشد، آیا جایز است به مقدار حق خود از اموال دولتی که در اختیار دارد به عنوان تقاص بردارد؟وپاسخ این است که:« جایز نیست اموال دولتی را که به عنوان امانت در اختیار و تحت تصرّف او هستند به قصد تقاص برای خود بردارد، در نتیجه اگر مال یا حقّی از دولت طلب دارد و می خواهد آن را بگیرد برای اثبات و مطالبه آن باید از راه های قانونی اقدام نماید.»</a:t>
            </a:r>
          </a:p>
        </p:txBody>
      </p:sp>
    </p:spTree>
    <p:extLst>
      <p:ext uri="{BB962C8B-B14F-4D97-AF65-F5344CB8AC3E}">
        <p14:creationId xmlns:p14="http://schemas.microsoft.com/office/powerpoint/2010/main" val="61608858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539552" y="149826"/>
            <a:ext cx="8442938" cy="664797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rtl="1"/>
            <a:endParaRPr lang="fa-IR" dirty="0"/>
          </a:p>
          <a:p>
            <a:pPr rtl="1"/>
            <a:endParaRPr lang="fa-IR" dirty="0"/>
          </a:p>
          <a:p>
            <a:pPr algn="ctr" rtl="1">
              <a:lnSpc>
                <a:spcPct val="150000"/>
              </a:lnSpc>
            </a:pP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7)بیان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آثار خیانت در بیت المال                                                                                                                 هر گناه، یک اثر وضعی و یک اثر تکلیفی دارد. خیانت و غارت بیت المال نیز، افزون بر حرمت تکلیفی و عذاب قیامت، آثار وضعی ویژه ای در همین دنیا دارد. برخی از آثار وضعی خیانت به بیت المال از نگاه امام علی علیه السلام عبارتنداز:          </a:t>
            </a:r>
            <a:endPar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endParaRPr>
          </a:p>
          <a:p>
            <a:pPr algn="ctr" rtl="1">
              <a:lnSpc>
                <a:spcPct val="150000"/>
              </a:lnSpc>
            </a:pP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 1/7-رسوایی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در دنیا </a:t>
            </a:r>
            <a:endPar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endParaRP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 امام علیه السلام در نامه بیست و ششم، ضمن بیان برخی از توصیه ها و سفارشها برای مأموران مالیاتی، خیانت به بیت المال را، مساوی با خیانت به امت اسلامی دانسته ،می فرماید؛ «وَ إنَّ أعْظَمَ الخِيانَةِ، خِيَانَةُ الأُمَّةِ وَ أَفْظَعَ الْغِشِّ غِشُّ الْأَئِمَّةِ» همانا، بزرگترین خیانت، خیانت به ملت، و رسواترین دغلکاری، دغلبازی با امامان است و در ارتباط با آثار و پیامدهای خیانت به بیت المال گوشزد می کند که: « وَ مَنِ اسْتَهَانَ بِالْأَمَانَةِ وَ رَتَعَ فِي الْخِيَانَةِ وَ لَمْ يُنَزِّهْ نَفْسَهُ وَ دِينَهُ عَنْهَا، فَقَدْ أَحَلَّ بِنَفْسِهِ الذُّلَّ وَ الْخِزْيَ فِي الدُّنْيَا وَ هُوَ فِي الْآخِرَةِ أَذَلُّ وَ أَخْزَى»کسی که امانت (بیت المال) الهی را خوار شمارد و دست به خیانت آلوده کند و خود و دین خویش را پاک نسازد، درهای خواری را در دنیا به روی خود گشوده و در قیامت خوارتر و رسواتر خواهد بود.</a:t>
            </a:r>
          </a:p>
        </p:txBody>
      </p:sp>
    </p:spTree>
    <p:extLst>
      <p:ext uri="{BB962C8B-B14F-4D97-AF65-F5344CB8AC3E}">
        <p14:creationId xmlns:p14="http://schemas.microsoft.com/office/powerpoint/2010/main" val="165674446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ipe(down)">
                                      <p:cBhvr>
                                        <p:cTn id="7" dur="580">
                                          <p:stCondLst>
                                            <p:cond delay="0"/>
                                          </p:stCondLst>
                                        </p:cTn>
                                        <p:tgtEl>
                                          <p:spTgt spid="22529"/>
                                        </p:tgtEl>
                                      </p:cBhvr>
                                    </p:animEffect>
                                    <p:anim calcmode="lin" valueType="num">
                                      <p:cBhvr>
                                        <p:cTn id="8" dur="1822" tmFilter="0,0; 0.14,0.36; 0.43,0.73; 0.71,0.91; 1.0,1.0">
                                          <p:stCondLst>
                                            <p:cond delay="0"/>
                                          </p:stCondLst>
                                        </p:cTn>
                                        <p:tgtEl>
                                          <p:spTgt spid="2252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252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252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252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2529"/>
                                        </p:tgtEl>
                                        <p:attrNameLst>
                                          <p:attrName>ppt_y</p:attrName>
                                        </p:attrNameLst>
                                      </p:cBhvr>
                                      <p:tavLst>
                                        <p:tav tm="0" fmla="#ppt_y-sin(pi*$)/81">
                                          <p:val>
                                            <p:fltVal val="0"/>
                                          </p:val>
                                        </p:tav>
                                        <p:tav tm="100000">
                                          <p:val>
                                            <p:fltVal val="1"/>
                                          </p:val>
                                        </p:tav>
                                      </p:tavLst>
                                    </p:anim>
                                    <p:animScale>
                                      <p:cBhvr>
                                        <p:cTn id="13" dur="26">
                                          <p:stCondLst>
                                            <p:cond delay="650"/>
                                          </p:stCondLst>
                                        </p:cTn>
                                        <p:tgtEl>
                                          <p:spTgt spid="22529"/>
                                        </p:tgtEl>
                                      </p:cBhvr>
                                      <p:to x="100000" y="60000"/>
                                    </p:animScale>
                                    <p:animScale>
                                      <p:cBhvr>
                                        <p:cTn id="14" dur="166" decel="50000">
                                          <p:stCondLst>
                                            <p:cond delay="676"/>
                                          </p:stCondLst>
                                        </p:cTn>
                                        <p:tgtEl>
                                          <p:spTgt spid="22529"/>
                                        </p:tgtEl>
                                      </p:cBhvr>
                                      <p:to x="100000" y="100000"/>
                                    </p:animScale>
                                    <p:animScale>
                                      <p:cBhvr>
                                        <p:cTn id="15" dur="26">
                                          <p:stCondLst>
                                            <p:cond delay="1312"/>
                                          </p:stCondLst>
                                        </p:cTn>
                                        <p:tgtEl>
                                          <p:spTgt spid="22529"/>
                                        </p:tgtEl>
                                      </p:cBhvr>
                                      <p:to x="100000" y="80000"/>
                                    </p:animScale>
                                    <p:animScale>
                                      <p:cBhvr>
                                        <p:cTn id="16" dur="166" decel="50000">
                                          <p:stCondLst>
                                            <p:cond delay="1338"/>
                                          </p:stCondLst>
                                        </p:cTn>
                                        <p:tgtEl>
                                          <p:spTgt spid="22529"/>
                                        </p:tgtEl>
                                      </p:cBhvr>
                                      <p:to x="100000" y="100000"/>
                                    </p:animScale>
                                    <p:animScale>
                                      <p:cBhvr>
                                        <p:cTn id="17" dur="26">
                                          <p:stCondLst>
                                            <p:cond delay="1642"/>
                                          </p:stCondLst>
                                        </p:cTn>
                                        <p:tgtEl>
                                          <p:spTgt spid="22529"/>
                                        </p:tgtEl>
                                      </p:cBhvr>
                                      <p:to x="100000" y="90000"/>
                                    </p:animScale>
                                    <p:animScale>
                                      <p:cBhvr>
                                        <p:cTn id="18" dur="166" decel="50000">
                                          <p:stCondLst>
                                            <p:cond delay="1668"/>
                                          </p:stCondLst>
                                        </p:cTn>
                                        <p:tgtEl>
                                          <p:spTgt spid="22529"/>
                                        </p:tgtEl>
                                      </p:cBhvr>
                                      <p:to x="100000" y="100000"/>
                                    </p:animScale>
                                    <p:animScale>
                                      <p:cBhvr>
                                        <p:cTn id="19" dur="26">
                                          <p:stCondLst>
                                            <p:cond delay="1808"/>
                                          </p:stCondLst>
                                        </p:cTn>
                                        <p:tgtEl>
                                          <p:spTgt spid="22529"/>
                                        </p:tgtEl>
                                      </p:cBhvr>
                                      <p:to x="100000" y="95000"/>
                                    </p:animScale>
                                    <p:animScale>
                                      <p:cBhvr>
                                        <p:cTn id="20" dur="166" decel="50000">
                                          <p:stCondLst>
                                            <p:cond delay="1834"/>
                                          </p:stCondLst>
                                        </p:cTn>
                                        <p:tgtEl>
                                          <p:spTgt spid="2252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83568" y="188640"/>
            <a:ext cx="7994650"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2/7-</a:t>
            </a:r>
            <a:r>
              <a:rPr lang="fa-I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 </a:t>
            </a:r>
            <a: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ذلت در پیشگاه الهی و پستی در آخرت                                                                                                      در خطبه </a:t>
            </a:r>
            <a:r>
              <a:rPr lang="fa-I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126 </a:t>
            </a:r>
            <a: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درپاسخ به كسانى كه از سر دلسوزى، خدمت امام عليه السلام عرض كردند: سزاوار است اموال بيت المال را در آغاز حكومت خود در ميان رؤسا و اشراف و سران قبائل و افرادى كه مى توانند ضرباتى بر پايه حكومت وارد كنند، تقسيم كنى و آنها را نسبت به ديگران سهم بيشترى دهى تا پايه هاى حكومتت محكم شود، امام عليه السلام در پاسخ آنها فرمود:« لَوْ کَانَ الْمَالُ لِي لَسَوَّيْتُ بَيْنَهُمْ، فَکَيْفَ وَإنَّمَا الْمَالُ مَالُ اللهِ »اگر اموال (بیت المال) از خودم بود، به گونه ای مساوی، در میان مردم تقسیم می کردم، تا چه رسد که جزء اموال خداست!                                                                                                آنگاه به بيان مفاسد اين کار (تبعيض و جور و ستم و تقسيم ناعادلانه بيت المال) پرداخته،چنين مى فرمايد :  « أَلاَ وَإنَّ إعْطَاءَ الْمَالِ فِي غَيْرِ حَقِّهِ تَبْذِيرٌ وَإسْرَافٌ، وَهُوَ يَرْفَعُ صَاحِبَهُ فِي الدُّنْيَا وَيَضَعُهُ فِي الآخِرَةِ، وَيُکْرِمُهُ فِي النَّاسِ وَيُهِينُهُ عِنْدَ اللهِ »آگاه باشيد! بخشيدن مال در غير موردش، تبذير و اسراف است هر چند ممکن است اين کار در دنيا سبب سربلندى کسى که آن را انجام داده است شود، ولى در آخرت، موجب سرافکندگى وى خواهد گشت، اين کار او را (چند روزى) در ميان مردم (دنياپرست) گرامى مى دارد ولى در پيشگاه خدا به زمينش مى افکند.                                                           </a:t>
            </a:r>
            <a: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hlinkClick r:id="rId3"/>
              </a:rPr>
              <a:t> </a:t>
            </a:r>
            <a:endParaRPr lang="fa-I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endParaRPr>
          </a:p>
          <a:p>
            <a:pPr algn="ctr" rtl="1"/>
            <a:r>
              <a:rPr lang="fa-I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hlinkClick r:id="rId4"/>
              </a:rPr>
              <a:t>وقتی </a:t>
            </a:r>
            <a: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hlinkClick r:id="rId4"/>
              </a:rPr>
              <a:t>به امام علیه السلام خبردادند که شریح قاضی</a:t>
            </a:r>
            <a:r>
              <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hlinkClick r:id="rId4"/>
              </a:rPr>
              <a:t> </a:t>
            </a:r>
            <a: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hlinkClick r:id="rId4"/>
              </a:rPr>
              <a:t>منزلی به هشتاد دينار خريدارى كرده است. وى را فرا خواند و فرمود</a:t>
            </a:r>
            <a:r>
              <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hlinkClick r:id="rId4"/>
              </a:rPr>
              <a:t>:« </a:t>
            </a:r>
            <a: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hlinkClick r:id="rId4"/>
              </a:rPr>
              <a:t>يَا شُرَيْحُ! لاَ تَكُونُ ابْتَعْتَ هذِهِ الدارَ مِنْ غَيْرِ مَالِكَ، أوْ نَقَدْتَ الَثمَنَ مِنْ غَيْرِ حَلالِكَ ؛ فَإذَنْ أَنْتَ قَدْ خَسِرْتَ دَارَ الدُنْيَا وَ دَارَ الاْخِرَةِ. </a:t>
            </a:r>
            <a:r>
              <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hlinkClick r:id="rId5"/>
              </a:rPr>
              <a:t>»(</a:t>
            </a:r>
            <a: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hlinkClick r:id="rId5"/>
              </a:rPr>
              <a:t>نهج البلاغه، نامه ى 3.</a:t>
            </a:r>
            <a:r>
              <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hlinkClick r:id="rId5"/>
              </a:rPr>
              <a:t>)</a:t>
            </a:r>
            <a: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hlinkClick r:id="rId5"/>
              </a:rPr>
              <a:t>                                                                                                              اى شريح! مباد كه اين خانه را جز با مال خويش خريده باشى و بهاى آن، جز از مال حلال خود پرداخته باشى. و گرنه، هم در اين سرا و هم در آن سرا، زيان كرده اى  </a:t>
            </a:r>
          </a:p>
        </p:txBody>
      </p:sp>
    </p:spTree>
    <p:extLst>
      <p:ext uri="{BB962C8B-B14F-4D97-AF65-F5344CB8AC3E}">
        <p14:creationId xmlns:p14="http://schemas.microsoft.com/office/powerpoint/2010/main" val="2772406199"/>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fade">
                                      <p:cBhvr>
                                        <p:cTn id="7" dur="2000"/>
                                        <p:tgtEl>
                                          <p:spTgt spid="22529"/>
                                        </p:tgtEl>
                                      </p:cBhvr>
                                    </p:animEffect>
                                    <p:anim calcmode="lin" valueType="num">
                                      <p:cBhvr>
                                        <p:cTn id="8" dur="2000" fill="hold"/>
                                        <p:tgtEl>
                                          <p:spTgt spid="22529"/>
                                        </p:tgtEl>
                                        <p:attrNameLst>
                                          <p:attrName>ppt_w</p:attrName>
                                        </p:attrNameLst>
                                      </p:cBhvr>
                                      <p:tavLst>
                                        <p:tav tm="0" fmla="#ppt_w*sin(2.5*pi*$)">
                                          <p:val>
                                            <p:fltVal val="0"/>
                                          </p:val>
                                        </p:tav>
                                        <p:tav tm="100000">
                                          <p:val>
                                            <p:fltVal val="1"/>
                                          </p:val>
                                        </p:tav>
                                      </p:tavLst>
                                    </p:anim>
                                    <p:anim calcmode="lin" valueType="num">
                                      <p:cBhvr>
                                        <p:cTn id="9" dur="2000" fill="hold"/>
                                        <p:tgtEl>
                                          <p:spTgt spid="2252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57400"/>
            <a:ext cx="8402593" cy="63325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rtl="1"/>
            <a:endParaRPr lang="fa-IR" dirty="0"/>
          </a:p>
          <a:p>
            <a:pPr algn="ctr" rtl="1">
              <a:lnSpc>
                <a:spcPct val="150000"/>
              </a:lnSpc>
            </a:pP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3/7-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سلب اعتماد وازچشم افتادن                                                                                                                      امام علی علیه السلام منذَر، پسر جارود عبدی، را که از قبیله عبدالقیس بود، به بخشداری منطقه ای از کشور اسلامی، منصوب کرد و لکن او، به بیت المال خیانت کرد و با بذل و بخششهای بی حساب و کتاب به دوستان و خویشان، بیت المال را غارت کرد. این خبر به امام علی علیه السلام می رسد. آن حضرت در نامه ای تند، ضمن توبیخ و عزل، او را احضار می کند.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hlinkClick r:id="rId3"/>
              </a:rPr>
              <a:t> حضرت بعد از خيانت</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hlinkClick r:id="rId3"/>
              </a:rPr>
              <a:t>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hlinkClick r:id="rId3"/>
              </a:rPr>
              <a:t>منذر</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hlinkClick r:id="rId3"/>
              </a:rPr>
              <a:t>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hlinkClick r:id="rId3"/>
              </a:rPr>
              <a:t>بن جارود» و بذل و بخششهای بی حساب و کتاب به دوستان و خویشانش</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hlinkClick r:id="rId3"/>
              </a:rPr>
              <a:t>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hlinkClick r:id="rId3"/>
              </a:rPr>
              <a:t>در ولايت فارس، به وى نگاشت</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hlinkClick r:id="rId3"/>
              </a:rPr>
              <a:t>: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hlinkClick r:id="rId3"/>
              </a:rPr>
              <a:t>وَ لَئِنْ كَانَ مَا بَلَغَني عَنْكَ حَقّا، لَجَمَلُ أهْلِكَ وَ شِسْعُ نَعْلِكَ خَيْرٌ مِنْكَ»</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hlinkClick r:id="rId3"/>
              </a:rPr>
              <a:t>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hlinkClick r:id="rId3"/>
              </a:rPr>
              <a:t>    اگر آنچه به من گزارش رسیده، درست باشد، شتر خانه ات و بند کفش تو، از تو، باارزش تر است. «وَ مَنْ كَانَ بِصِفَتِكَ فَلَيْسَ بِأَهْلٍ أَنْ يُسَدَّ بِهِ ثَغْرٌ أَوْ يُنْفَذَ بِهِ أَمْرٌ أَوْ يُعْلَى لَهُ قَدْرٌ أَوْ يُشْرَكَ فِي أَمَانَةٍ أَوْ يُؤْمَنَ عَلَى جِبَايَةٍ. فَأَقْبِلْ إِلَيَّ حِينَ يَصِلُ إِلَيْكَ كِتَابِي هَذَا.» </a:t>
            </a:r>
            <a:endPar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hlinkClick r:id="rId3"/>
            </a:endParaRPr>
          </a:p>
          <a:p>
            <a:pPr algn="ctr" rtl="1">
              <a:lnSpc>
                <a:spcPct val="150000"/>
              </a:lnSpc>
            </a:pP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hlinkClick r:id="rId3"/>
              </a:rPr>
              <a:t>کسی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hlinkClick r:id="rId3"/>
              </a:rPr>
              <a:t>که همانند تو باشد، نه لیاقت پاسداری از مرزهای کشور را دارد و نه می تواند کاری را به انجام رساند، یا ارزش او، بالا رود، یا شریک در امانت باشد و یا از خیانتی دور ماند. پس چون این نامه به دست تو رسد، نزد من بیا.  </a:t>
            </a:r>
          </a:p>
        </p:txBody>
      </p:sp>
    </p:spTree>
    <p:extLst>
      <p:ext uri="{BB962C8B-B14F-4D97-AF65-F5344CB8AC3E}">
        <p14:creationId xmlns:p14="http://schemas.microsoft.com/office/powerpoint/2010/main" val="140529813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descr="http://s5.picofile.com/file/8161617168/%D9%85%D8%AA%D8%AD%D8%B1%DA%A9_%D9%BE%DB%8C%D8%A7%D9%85%D8%A8%D8%B1_129_.gif">
            <a:hlinkClick r:id="rId3"/>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1371600"/>
            <a:ext cx="6248400" cy="407670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I:\DCAF145E0CAXW3KJ5CA7211NDCASSHA5DCA13HM3RCAHJ7WGYCATGI4JACA110GJ7CA1SA0MICALPZBOVCAD5K7GHCAA3JNIICAZ78CC3CAXG33GSCANKEK8YCA23E20TCAXB6C6ECAMZQ19TCAES1EQLCARR15CN.jpg"/>
          <p:cNvPicPr>
            <a:picLocks noChangeAspect="1" noChangeArrowheads="1"/>
          </p:cNvPicPr>
          <p:nvPr/>
        </p:nvPicPr>
        <p:blipFill>
          <a:blip r:embed="rId5" cstate="print"/>
          <a:srcRect/>
          <a:stretch>
            <a:fillRect/>
          </a:stretch>
        </p:blipFill>
        <p:spPr bwMode="auto">
          <a:xfrm>
            <a:off x="0" y="0"/>
            <a:ext cx="1513273" cy="113349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105002739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858055"/>
            <a:ext cx="8472410" cy="50321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4/7-برخورددرحد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اعدام                                                                                                                       امام علیه السلام در </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نامه41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که در مقام توبیخ و نکوهش شدید از خیانتکاران به بیت المال، صادر شده ـ پس از بیزاری و نفرین بر خیانتکاران بیت المال، ضمن دعوت آنان به خداترسی و برگرداندن اموال به غارت رفته می فرماید:                 </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 فَاتَّقِ اللَّهَ وَ ارْدُدْ إِلَى هَؤُلَاءِ الْقَوْمِ أَمْوَالَهُمْ، فَإِنَّكَ إِنْ لَمْ تَفْعَلْ ثُمَّ أَمْكَنَنِي اللَّهُ مِنْكَ لَأُعْذِرَنَّ إِلَى اللَّهِ فِيكَ وَ لَأَضْرِبَنَّكَ بِسَيْفِي الَّذِي مَا ضَرَبْتُ بِهِ أَحَداً إِلَّا دَخَلَ النَّارَ» اگر اموال به غارت رفته بیت المال را برنگردانی و خدا مرا فرصت دهد تا بر تو دست یابم، تو را کیفری خواهم کرد که نزد خدا، عذرخواه من باشد و با شمشیری تو را می زنم که به هر کس زدم، وارد دوزخ گشت.</a:t>
            </a:r>
          </a:p>
        </p:txBody>
      </p:sp>
    </p:spTree>
    <p:extLst>
      <p:ext uri="{BB962C8B-B14F-4D97-AF65-F5344CB8AC3E}">
        <p14:creationId xmlns:p14="http://schemas.microsoft.com/office/powerpoint/2010/main" val="118409663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11560" y="736032"/>
            <a:ext cx="8352928" cy="513217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5/7-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تباه سازی ارزشها ومعنویت                                                                                                              بی توجهی به  بيت‌المال آنچنان تباهی وتیرگی رابه دنبال دارد  كه حتي نور شهادت را تیره  مي‌سازد. «مِدعَم» از خدمتكاران پيامبر صلي الله عليه و آله در يكى از جنگ ها، همراه وى بود. او، در آن جنگ، به تير دشمن شهيد گشت. مسلمانان، كنار پيكر او گرد آمده، مى گفتند: بهشت بر تو گوارا باد! ولى پيامبر صلي الله عليه و آله سخنى نمى فرمود و خشمناك به نظر مى رسيد. حاضران، علت خشم را نمى دانستند كه ناگهان پيامبر فرمود</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hlinkClick r:id="rId3"/>
              </a:rPr>
              <a:t> </a:t>
            </a:r>
            <a:r>
              <a:rPr lang="en-US"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hlinkClick r:id="rId3"/>
              </a:rPr>
              <a:t>:</a:t>
            </a:r>
            <a:endPar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hlinkClick r:id="rId3"/>
            </a:endParaRPr>
          </a:p>
          <a:p>
            <a:pPr algn="ctr" rtl="1">
              <a:lnSpc>
                <a:spcPct val="150000"/>
              </a:lnSpc>
            </a:pP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hlinkClick r:id="rId3"/>
              </a:rPr>
              <a:t>«كَلاّ</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hlinkClick r:id="rId3"/>
              </a:rPr>
              <a:t>، وَالذى نَفْسُ مُحَمَّدٍ بِيَدِهِ! اِنَّ شَمْلَتَه الآنَ لَتُحتَرَقُ عَلَيْهِ فِي النارِ، كانَ غَلّها مِنْ فيء المُسْلمينَ يَوْمَ خِيبَرٍ</a:t>
            </a: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hlinkClick r:id="rId3"/>
              </a:rPr>
              <a:t>»</a:t>
            </a: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hlinkClick r:id="rId4"/>
              </a:rPr>
              <a:t>(سيره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hlinkClick r:id="rId4"/>
              </a:rPr>
              <a:t>ى ابن هشام، ج 3، ص 354</a:t>
            </a: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hlinkClick r:id="rId4"/>
              </a:rPr>
              <a:t>.)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hlinkClick r:id="rId4"/>
              </a:rPr>
              <a:t>سوگند به خداوندى كه جان محمّد در دست اوست! روپوش او هم اكنون وى را در ميان آتش شعله ور خود مى سوزاند؛ چون، او، آن روپوش را از بيت المال مسلمانان (بدون رعايت مقررات) و از روى خيانت برداشته بود</a:t>
            </a:r>
            <a:r>
              <a:rPr lang="fa-IR" dirty="0">
                <a:hlinkClick r:id="rId4"/>
              </a:rPr>
              <a:t>.</a:t>
            </a:r>
          </a:p>
        </p:txBody>
      </p:sp>
    </p:spTree>
    <p:extLst>
      <p:ext uri="{BB962C8B-B14F-4D97-AF65-F5344CB8AC3E}">
        <p14:creationId xmlns:p14="http://schemas.microsoft.com/office/powerpoint/2010/main" val="19220202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 calcmode="lin" valueType="num">
                                      <p:cBhvr additive="base">
                                        <p:cTn id="7" dur="500" fill="hold"/>
                                        <p:tgtEl>
                                          <p:spTgt spid="2252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2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529">
                                            <p:txEl>
                                              <p:pRg st="1" end="1"/>
                                            </p:txEl>
                                          </p:spTgt>
                                        </p:tgtEl>
                                        <p:attrNameLst>
                                          <p:attrName>style.visibility</p:attrName>
                                        </p:attrNameLst>
                                      </p:cBhvr>
                                      <p:to>
                                        <p:strVal val="visible"/>
                                      </p:to>
                                    </p:set>
                                    <p:anim calcmode="lin" valueType="num">
                                      <p:cBhvr additive="base">
                                        <p:cTn id="13" dur="500" fill="hold"/>
                                        <p:tgtEl>
                                          <p:spTgt spid="2252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2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467544" y="1432631"/>
            <a:ext cx="8208912" cy="372409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وظایف فرماندهان نسبت به بیت المال                                                                                                                             مدیران وکارگزاران نظام اسلامی وبخصوص پاسداران وبسیجیان که حافظ ارزشهای الهی اسلامی هستند ضمن امانت دانستن وحفظ وصیانت وپاسداری ازبیت المال نسبت به آن  بایدبه وظایف ذیل عمل نمایند:</a:t>
            </a:r>
          </a:p>
        </p:txBody>
      </p:sp>
    </p:spTree>
    <p:extLst>
      <p:ext uri="{BB962C8B-B14F-4D97-AF65-F5344CB8AC3E}">
        <p14:creationId xmlns:p14="http://schemas.microsoft.com/office/powerpoint/2010/main" val="42118563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 calcmode="lin" valueType="num">
                                      <p:cBhvr additive="base">
                                        <p:cTn id="7" dur="500" fill="hold"/>
                                        <p:tgtEl>
                                          <p:spTgt spid="2252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2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0" y="500774"/>
            <a:ext cx="9144000" cy="553997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rtl="1"/>
            <a:endParaRPr lang="fa-IR" dirty="0"/>
          </a:p>
          <a:p>
            <a:pPr algn="ctr" rtl="1">
              <a:lnSpc>
                <a:spcPct val="150000"/>
              </a:lnSpc>
            </a:pPr>
            <a:r>
              <a:rPr lang="fa-IR"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1</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)تصرف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دربیت المال درمحدوده </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اخ</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ت</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یارات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یااذن مسئول بالاتر                                                                                                                                                                                                                                                                                                                                                                                                                                                                                                                                                                                                                                                                                                                                                                                               س </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1)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حدود اختيارات فرمانده در هزينه‌كردن بودجه و امكانات چگونه است؟ آيا فرمانده بنابه‌تشخيص خود مي‌تواند جهت ايجاد درآمد، بودجة سازمان را در كاري خاص سرمايه‌گذاري كند و از سود آن كار، امور سازمان را انجام دهد و اگر در رديف بودجه‌اي پول اضافه داشت آيا مي‌تواند آن را در رديفي كه پول كم دارد جايگزين كند؟</a:t>
            </a:r>
            <a:b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b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ج) اختيارات فرماندهان محدود است به حدودي كه قانون‌ومقررات سازماني معين كرده است. بنابراين، در فرض سؤال هر اقدامي‌كه درحدّ اختيارات قانوني باشد، مانعي ندارد و بيش از آن جايز نيست. </a:t>
            </a:r>
            <a:b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b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endParaRPr>
          </a:p>
        </p:txBody>
      </p:sp>
    </p:spTree>
    <p:extLst>
      <p:ext uri="{BB962C8B-B14F-4D97-AF65-F5344CB8AC3E}">
        <p14:creationId xmlns:p14="http://schemas.microsoft.com/office/powerpoint/2010/main" val="352471996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23528" y="332656"/>
            <a:ext cx="8640960" cy="609397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س </a:t>
            </a: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2)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درصورت نياز و اضطرار جابجایی بودجه واعتبارات چه حکمی دارد؟</a:t>
            </a:r>
            <a:b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b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ج) بودجه و اعتبارات بايد در همان موارد مصوّب و تخصيص يافته هزينه شود و تخلّف از آن جايز نيست، مگر اينكه در قوانين و مقررات براي موارد اضطراري چنين اختياري به فرمانده داده شده باشد، بنابراين، اگر با اذن قانوني فرماندة مافوق و از مصاديق اضطرار باشد، استثنا مانعي ندارد.</a:t>
            </a:r>
            <a:b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b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س3)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آيا فرمانده يا مدير مي‌تواند برخي از اعتبارات دولتي را كه تا پايان سال مالي هزينه نشده، به‌عنوان ذخيره‌سازي براي سال آينده، به خريد كالاهاي مورد نياز اختصاص داده و آن را هزينه كند يا نه؟</a:t>
            </a:r>
            <a:b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b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ج) اگر خريد اين كالاها مطابق مقررات و با اجازة مسئول صاحب اذن باشد اشكال ندارد، درغيراين‌صورت در حكم غصب بوده و موجب ضمان مي‌باشد.</a:t>
            </a:r>
            <a:b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b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س </a:t>
            </a: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4)سپاه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بودجه‌اي براي مصارف خاصی مانند دانشجويان اختصاص داده است، درصورتي‌كه مبلغي از آن اضافه بيايد، آيا مي‌توان در ساير بخش‌ها يا براي رفع مشكلات كاركنان هزينه نمود؟</a:t>
            </a:r>
            <a:b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b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ج ) بودجه و اعتبار بايد در همان موارد مصوّب و تخصيص‌يافته هزينه شود و مصرف نمودن آن در موارد ديگر بدون هماهنگي و اذن قانوني جايز نيست.</a:t>
            </a:r>
          </a:p>
        </p:txBody>
      </p:sp>
    </p:spTree>
    <p:extLst>
      <p:ext uri="{BB962C8B-B14F-4D97-AF65-F5344CB8AC3E}">
        <p14:creationId xmlns:p14="http://schemas.microsoft.com/office/powerpoint/2010/main" val="324488298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23529" y="328159"/>
            <a:ext cx="8208912" cy="55861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cap="all" dirty="0" smtClean="0">
                <a:ln w="0"/>
                <a:solidFill>
                  <a:srgbClr val="7030A0"/>
                </a:solidFill>
                <a:cs typeface="B Nazanin" pitchFamily="2" charset="-78"/>
              </a:rPr>
              <a:t>2-استفاده </a:t>
            </a:r>
            <a:r>
              <a:rPr lang="fa-IR" sz="2400" b="1" cap="all" dirty="0">
                <a:ln w="0"/>
                <a:solidFill>
                  <a:srgbClr val="7030A0"/>
                </a:solidFill>
                <a:cs typeface="B Nazanin" pitchFamily="2" charset="-78"/>
              </a:rPr>
              <a:t>ازبیت المال بجای خودودرحدمتعارف</a:t>
            </a:r>
          </a:p>
          <a:p>
            <a:pPr algn="ctr" rtl="1">
              <a:lnSpc>
                <a:spcPct val="150000"/>
              </a:lnSpc>
            </a:pPr>
            <a:r>
              <a:rPr lang="fa-IR" sz="2400" b="1" cap="all" dirty="0">
                <a:ln w="0"/>
                <a:solidFill>
                  <a:srgbClr val="7030A0"/>
                </a:solidFill>
                <a:cs typeface="B Nazanin" pitchFamily="2" charset="-78"/>
              </a:rPr>
              <a:t>هرگونه تصرف واستفاده نابجا ازاموال بیت المال حکم غصب رادارد ،ضمان آوراست وباید جبران گردد  ونوعی خيانت در امانت  تلقی می شود و بازخواستي سخت  به دنبال دارد.                                                                                مقام معظم رهبری مدظله العالی دراجوبه الاستفتاءات ،سوال </a:t>
            </a:r>
            <a:r>
              <a:rPr lang="fa-IR" sz="2400" b="1" cap="all" dirty="0" smtClean="0">
                <a:ln w="0"/>
                <a:solidFill>
                  <a:srgbClr val="7030A0"/>
                </a:solidFill>
                <a:cs typeface="B Nazanin" pitchFamily="2" charset="-78"/>
              </a:rPr>
              <a:t>1956</a:t>
            </a:r>
          </a:p>
          <a:p>
            <a:pPr algn="ctr" rtl="1">
              <a:lnSpc>
                <a:spcPct val="150000"/>
              </a:lnSpc>
            </a:pPr>
            <a:r>
              <a:rPr lang="fa-IR" sz="2400" b="1" cap="all" dirty="0" smtClean="0">
                <a:ln w="0"/>
                <a:solidFill>
                  <a:srgbClr val="7030A0"/>
                </a:solidFill>
                <a:cs typeface="B Nazanin" pitchFamily="2" charset="-78"/>
              </a:rPr>
              <a:t>می </a:t>
            </a:r>
            <a:r>
              <a:rPr lang="fa-IR" sz="2400" b="1" cap="all" dirty="0">
                <a:ln w="0"/>
                <a:solidFill>
                  <a:srgbClr val="7030A0"/>
                </a:solidFill>
                <a:cs typeface="B Nazanin" pitchFamily="2" charset="-78"/>
              </a:rPr>
              <a:t>فرماید:«اگرکسی از اموال بیت المال استفاده غیر متعارف کرده باشد و یا بدون اذن کسی که حق اذن دارد، بیشتر از مقدار متعارف استفاده نماید، ضامن آن است و باید عین آن را اگر موجود باشد به بیت المال برگرداند و اگر تلف شده باشد، باید عوض آن را بدهد و همچنین باید اجرة المثل استفاده از آن را هم در صورتی که اجرت داشته باشد به بیت المال بپردازد. </a:t>
            </a:r>
            <a:endParaRPr lang="en-US" sz="2400" b="1" cap="all" dirty="0">
              <a:ln w="0"/>
              <a:solidFill>
                <a:srgbClr val="7030A0"/>
              </a:solidFill>
              <a:cs typeface="B Nazanin" pitchFamily="2" charset="-78"/>
            </a:endParaRPr>
          </a:p>
        </p:txBody>
      </p:sp>
    </p:spTree>
    <p:extLst>
      <p:ext uri="{BB962C8B-B14F-4D97-AF65-F5344CB8AC3E}">
        <p14:creationId xmlns:p14="http://schemas.microsoft.com/office/powerpoint/2010/main" val="198380936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23528" y="661780"/>
            <a:ext cx="8568952" cy="50321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cap="all" dirty="0">
                <a:ln w="0"/>
                <a:solidFill>
                  <a:srgbClr val="7030A0"/>
                </a:solidFill>
                <a:cs typeface="B Nazanin" pitchFamily="2" charset="-78"/>
              </a:rPr>
              <a:t>ودرسوال </a:t>
            </a:r>
            <a:r>
              <a:rPr lang="fa-IR" sz="2400" b="1" cap="all" dirty="0" smtClean="0">
                <a:ln w="0"/>
                <a:solidFill>
                  <a:srgbClr val="7030A0"/>
                </a:solidFill>
                <a:cs typeface="B Nazanin" pitchFamily="2" charset="-78"/>
              </a:rPr>
              <a:t>1965 </a:t>
            </a:r>
            <a:r>
              <a:rPr lang="fa-IR" sz="2400" b="1" cap="all" dirty="0">
                <a:ln w="0"/>
                <a:solidFill>
                  <a:srgbClr val="7030A0"/>
                </a:solidFill>
                <a:cs typeface="B Nazanin" pitchFamily="2" charset="-78"/>
              </a:rPr>
              <a:t>می فرماید:« جایز نیست مدیران و مسئولین و سایر کارمندان در هیچ یک از اموال دولتی تصرّفات شخصی کنند مگر آن که با اجازه قانونی نهاد مربوطه باشد.                                                                          </a:t>
            </a:r>
            <a:endParaRPr lang="fa-IR" sz="2400" b="1" cap="all" dirty="0" smtClean="0">
              <a:ln w="0"/>
              <a:solidFill>
                <a:srgbClr val="7030A0"/>
              </a:solidFill>
              <a:cs typeface="B Nazanin" pitchFamily="2" charset="-78"/>
            </a:endParaRPr>
          </a:p>
          <a:p>
            <a:pPr algn="ctr" rtl="1">
              <a:lnSpc>
                <a:spcPct val="150000"/>
              </a:lnSpc>
            </a:pPr>
            <a:r>
              <a:rPr lang="fa-IR" sz="2400" b="1" cap="all" dirty="0" smtClean="0">
                <a:ln w="0"/>
                <a:solidFill>
                  <a:srgbClr val="7030A0"/>
                </a:solidFill>
                <a:cs typeface="B Nazanin" pitchFamily="2" charset="-78"/>
              </a:rPr>
              <a:t> </a:t>
            </a:r>
            <a:r>
              <a:rPr lang="fa-IR" sz="2400" b="1" cap="all" dirty="0">
                <a:ln w="0"/>
                <a:solidFill>
                  <a:srgbClr val="7030A0"/>
                </a:solidFill>
                <a:cs typeface="B Nazanin" pitchFamily="2" charset="-78"/>
              </a:rPr>
              <a:t>ودرسوال بعد می فرماید« مصرف نمودن اموال دولتی در غیر مواردی که اجازه داده شده، در حکم غصب است و موجب ضمان می باشد، مگر آن که با اجازه قانونی مقام مسئول بالاتر صورت بگیرد.                                                                                                                                  وحتی خودرا ذی حق هم بداند ویقین داشته باشد که حق وحقوقش پرداخت نشده است مجاز به تقاص ازبیت المال نیست وموظف به پیگیری حق خودازطریق قانونی است</a:t>
            </a:r>
            <a:r>
              <a:rPr lang="fa-IR" sz="2400" b="1" cap="all" dirty="0" smtClean="0">
                <a:ln w="0"/>
                <a:solidFill>
                  <a:srgbClr val="7030A0"/>
                </a:solidFill>
                <a:cs typeface="B Nazanin" pitchFamily="2" charset="-78"/>
              </a:rPr>
              <a:t>.</a:t>
            </a:r>
          </a:p>
        </p:txBody>
      </p:sp>
    </p:spTree>
    <p:extLst>
      <p:ext uri="{BB962C8B-B14F-4D97-AF65-F5344CB8AC3E}">
        <p14:creationId xmlns:p14="http://schemas.microsoft.com/office/powerpoint/2010/main" val="28307428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23528" y="938779"/>
            <a:ext cx="8568952" cy="447814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cap="all" dirty="0" smtClean="0">
                <a:ln w="0"/>
                <a:solidFill>
                  <a:srgbClr val="7030A0"/>
                </a:solidFill>
                <a:cs typeface="B Nazanin" pitchFamily="2" charset="-78"/>
              </a:rPr>
              <a:t>درسوال1967 </a:t>
            </a:r>
            <a:r>
              <a:rPr lang="fa-IR" sz="2400" b="1" cap="all" dirty="0">
                <a:ln w="0"/>
                <a:solidFill>
                  <a:srgbClr val="7030A0"/>
                </a:solidFill>
                <a:cs typeface="B Nazanin" pitchFamily="2" charset="-78"/>
              </a:rPr>
              <a:t>اجوبه می خوانیم:« اگر شخصی مقداری حقوق یا مزایای خاصی که به طور قانونی به او اعطا شده از دولت طلب داشته باشد، ولی دلائل قانونی برای اثبات حق خود در اختیار نداشته باشد و یا قادر بر مطالبه آن نباشد، آیا جایز است به مقدار حق خود از اموال دولتی که در اختیار دارد به عنوان تقاص بردارد؟وپاسخ این است که:« جایز نیست اموال دولتی را که به عنوان امانت در اختیار و تحت تصرّف او هستند به قصد تقاص برای خود بردارد، در نتیجه اگر مال یا حقّی از دولت طلب دارد و می خواهد آن را بگیرد برای اثبات و مطالبه آن باید از راه های قانونی اقدام نماید.»</a:t>
            </a:r>
          </a:p>
        </p:txBody>
      </p:sp>
    </p:spTree>
    <p:extLst>
      <p:ext uri="{BB962C8B-B14F-4D97-AF65-F5344CB8AC3E}">
        <p14:creationId xmlns:p14="http://schemas.microsoft.com/office/powerpoint/2010/main" val="369522863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539552" y="836712"/>
            <a:ext cx="8022282" cy="36471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rtl="1"/>
            <a:endParaRPr lang="fa-IR" dirty="0"/>
          </a:p>
          <a:p>
            <a:pPr algn="ctr" rtl="1">
              <a:lnSpc>
                <a:spcPct val="150000"/>
              </a:lnSpc>
            </a:pPr>
            <a:r>
              <a:rPr lang="fa-IR" sz="2400" b="1" cap="all" dirty="0" smtClean="0">
                <a:ln w="0"/>
                <a:solidFill>
                  <a:srgbClr val="7030A0"/>
                </a:solidFill>
                <a:cs typeface="B Nazanin" pitchFamily="2" charset="-78"/>
              </a:rPr>
              <a:t>3- </a:t>
            </a:r>
            <a:r>
              <a:rPr lang="fa-IR" sz="2400" b="1" cap="all" dirty="0">
                <a:ln w="0"/>
                <a:solidFill>
                  <a:srgbClr val="7030A0"/>
                </a:solidFill>
                <a:cs typeface="B Nazanin" pitchFamily="2" charset="-78"/>
              </a:rPr>
              <a:t>پرهیزازاستفاده شخصی                                                                                                                                                                                                                                                                                                                                                                                                                                                                                                                                                                                                                                                                                                                                                                                                                                                                                                                                                            س)استفاده شخصی ازاموال وامکانات بیت المال توسط مدیران ومسئولان چه حکمی دارد؟                                       </a:t>
            </a:r>
            <a:r>
              <a:rPr lang="fa-IR" sz="2400" b="1" cap="all" dirty="0" smtClean="0">
                <a:ln w="0"/>
                <a:solidFill>
                  <a:srgbClr val="7030A0"/>
                </a:solidFill>
                <a:cs typeface="B Nazanin" pitchFamily="2" charset="-78"/>
              </a:rPr>
              <a:t>                                                           ج</a:t>
            </a:r>
            <a:r>
              <a:rPr lang="fa-IR" sz="2400" b="1" cap="all" dirty="0">
                <a:ln w="0"/>
                <a:solidFill>
                  <a:srgbClr val="7030A0"/>
                </a:solidFill>
                <a:cs typeface="B Nazanin" pitchFamily="2" charset="-78"/>
              </a:rPr>
              <a:t>) جايز نيست مديران، مسئولان و ديگر كارمندان در هيچ‌يك از اموال دولتي تصرفات شخصي كنند، مگر آنكه با اجازة قانوني نهاد مربوطه باشد</a:t>
            </a:r>
            <a:r>
              <a:rPr lang="fa-IR" sz="2400" b="1" cap="all" dirty="0" smtClean="0">
                <a:ln w="0"/>
                <a:solidFill>
                  <a:srgbClr val="7030A0"/>
                </a:solidFill>
                <a:cs typeface="B Nazanin" pitchFamily="2" charset="-78"/>
              </a:rPr>
              <a:t>.</a:t>
            </a:r>
          </a:p>
          <a:p>
            <a:pPr algn="ctr" rtl="1">
              <a:lnSpc>
                <a:spcPct val="150000"/>
              </a:lnSpc>
            </a:pPr>
            <a:r>
              <a:rPr lang="fa-IR" sz="2400" b="1" cap="all" dirty="0" smtClean="0">
                <a:ln w="0"/>
                <a:solidFill>
                  <a:srgbClr val="7030A0"/>
                </a:solidFill>
                <a:cs typeface="B Nazanin" pitchFamily="2" charset="-78"/>
              </a:rPr>
              <a:t> </a:t>
            </a:r>
            <a:r>
              <a:rPr lang="fa-IR" sz="2400" b="1" cap="all" dirty="0">
                <a:ln w="0"/>
                <a:solidFill>
                  <a:srgbClr val="7030A0"/>
                </a:solidFill>
                <a:cs typeface="B Nazanin" pitchFamily="2" charset="-78"/>
              </a:rPr>
              <a:t>(اجوبه،سوال </a:t>
            </a:r>
            <a:r>
              <a:rPr lang="fa-IR" sz="2400" b="1" cap="all" dirty="0" smtClean="0">
                <a:ln w="0"/>
                <a:solidFill>
                  <a:srgbClr val="7030A0"/>
                </a:solidFill>
                <a:cs typeface="B Nazanin" pitchFamily="2" charset="-78"/>
              </a:rPr>
              <a:t>1965)</a:t>
            </a:r>
            <a:endParaRPr lang="fa-IR" sz="2400" b="1" cap="all" dirty="0">
              <a:ln w="0"/>
              <a:solidFill>
                <a:srgbClr val="7030A0"/>
              </a:solidFill>
              <a:cs typeface="B Nazanin" pitchFamily="2" charset="-78"/>
            </a:endParaRPr>
          </a:p>
        </p:txBody>
      </p:sp>
    </p:spTree>
    <p:extLst>
      <p:ext uri="{BB962C8B-B14F-4D97-AF65-F5344CB8AC3E}">
        <p14:creationId xmlns:p14="http://schemas.microsoft.com/office/powerpoint/2010/main" val="129515459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5" y="-266352"/>
            <a:ext cx="8580275" cy="69743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rtl="1"/>
            <a:endParaRPr lang="fa-IR" dirty="0"/>
          </a:p>
          <a:p>
            <a:pPr algn="ctr" rtl="1">
              <a:lnSpc>
                <a:spcPct val="150000"/>
              </a:lnSpc>
            </a:pPr>
            <a:r>
              <a:rPr lang="fa-IR" b="1" cap="all" dirty="0" smtClean="0">
                <a:ln w="0"/>
                <a:solidFill>
                  <a:srgbClr val="7030A0"/>
                </a:solidFill>
                <a:cs typeface="B Nazanin" pitchFamily="2" charset="-78"/>
              </a:rPr>
              <a:t>4- </a:t>
            </a:r>
            <a:r>
              <a:rPr lang="fa-IR" b="1" cap="all" dirty="0">
                <a:ln w="0"/>
                <a:solidFill>
                  <a:srgbClr val="7030A0"/>
                </a:solidFill>
                <a:cs typeface="B Nazanin" pitchFamily="2" charset="-78"/>
              </a:rPr>
              <a:t>اجتناب وپرهیزازاسراف دراموال وامکانات بیت المال</a:t>
            </a:r>
          </a:p>
          <a:p>
            <a:pPr algn="ctr" rtl="1">
              <a:lnSpc>
                <a:spcPct val="150000"/>
              </a:lnSpc>
            </a:pPr>
            <a:r>
              <a:rPr lang="fa-IR" b="1" cap="all" dirty="0">
                <a:ln w="0"/>
                <a:solidFill>
                  <a:srgbClr val="7030A0"/>
                </a:solidFill>
                <a:cs typeface="B Nazanin" pitchFamily="2" charset="-78"/>
              </a:rPr>
              <a:t>از زیان‌بارترین اقسام اسراف، اسراف در اموال عمومی و بیت‌المال است،چراکه کوچکترین اسراف  درامر بيت‌المال، تضييع حق ديگران وازمصادیق بارزخیانت به امانت است ؛ اینکه امام علیه السلام در نامه پیشین درتوصیه به کارگزارن  به تیزی نوک قلم ونزدیکی سطور اشاره می فرماید، بيانگر آن است كه متصدیان امر، نبايد از اسراف‌هايي كه گاه به‌چشم نمي‌آيد، چشم بردارند.                                                                                                                                     مقام معظم فرماندهی کل قوا حضرت امام خامنه ای حفظه الله تعالی درضرورت دوری ازاسراف دربیت المال می فرماید: «اگر مسؤولی خدای ناخواسته، در امر بیت‌المال اسراف بورزد، یا آن را در مصارف شخصی و یا برای دوستان و نزدیکان و مرتبطین خود مصرف کند، این، تخلف از عدل و قرار واقعی در امر بیت‌المال است. باید بیت‌المال مسلمین در همان طریقی که قانوناً معین شده و همان مصارف عمومی و بخشهایی که وظیفه‌ای از وظایف کشور را بر عهده دارد، مصرف شود. لذا امیرالمؤمنین علیه‌الصّلاةوالسّلام، آن روز به کسانی که مسؤولیت امور کشور را بر عهده داشتند، سختگیری را به جایی رساندند که به قول امروز، بخشنامه کردند: «ادقوا اقلامکم»؛ سر قلمهای خودتان را که با آن می‌نویسید، ریز بتراشید. هم صرفه‌جویی در قلم، هم صرفه‌جویی در کاغذ، هم صرفه‌جویی در مرکب! «و قاربوا بین سطورکم»؛ سطوری را که در کاغذ می‌نویسید به هم نزدیک بنویسید و در کاغذ صرفه‌جویی کنید. «و اقصدوا قصد المعانی»؛ مطالب لازم را بنویسید. از زیاده‌روی و زیاده‌نویسی پرهیز کنید.</a:t>
            </a:r>
            <a:br>
              <a:rPr lang="fa-IR" b="1" cap="all" dirty="0">
                <a:ln w="0"/>
                <a:solidFill>
                  <a:srgbClr val="7030A0"/>
                </a:solidFill>
                <a:cs typeface="B Nazanin" pitchFamily="2" charset="-78"/>
              </a:rPr>
            </a:br>
            <a:endParaRPr lang="en-US" b="1" cap="all" dirty="0">
              <a:ln w="0"/>
              <a:solidFill>
                <a:srgbClr val="7030A0"/>
              </a:solidFill>
              <a:cs typeface="B Nazanin" pitchFamily="2" charset="-78"/>
            </a:endParaRPr>
          </a:p>
        </p:txBody>
      </p:sp>
    </p:spTree>
    <p:extLst>
      <p:ext uri="{BB962C8B-B14F-4D97-AF65-F5344CB8AC3E}">
        <p14:creationId xmlns:p14="http://schemas.microsoft.com/office/powerpoint/2010/main" val="174888106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1" end="1"/>
                                            </p:txEl>
                                          </p:spTgt>
                                        </p:tgtEl>
                                        <p:attrNameLst>
                                          <p:attrName>style.visibility</p:attrName>
                                        </p:attrNameLst>
                                      </p:cBhvr>
                                      <p:to>
                                        <p:strVal val="visible"/>
                                      </p:to>
                                    </p:set>
                                    <p:animEffect transition="in" filter="wheel(1)">
                                      <p:cBhvr>
                                        <p:cTn id="7" dur="2000"/>
                                        <p:tgtEl>
                                          <p:spTgt spid="2252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2" end="2"/>
                                            </p:txEl>
                                          </p:spTgt>
                                        </p:tgtEl>
                                        <p:attrNameLst>
                                          <p:attrName>style.visibility</p:attrName>
                                        </p:attrNameLst>
                                      </p:cBhvr>
                                      <p:to>
                                        <p:strVal val="visible"/>
                                      </p:to>
                                    </p:set>
                                    <p:animEffect transition="in" filter="wheel(1)">
                                      <p:cBhvr>
                                        <p:cTn id="12" dur="2000"/>
                                        <p:tgtEl>
                                          <p:spTgt spid="225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7" name="Picture 3" descr="E:\متفرقه\مراسم رابطین\آذر\عكس\آقا.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70503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67587"/>
                                        </p:tgtEl>
                                        <p:attrNameLst>
                                          <p:attrName>style.visibility</p:attrName>
                                        </p:attrNameLst>
                                      </p:cBhvr>
                                      <p:to>
                                        <p:strVal val="visible"/>
                                      </p:to>
                                    </p:set>
                                    <p:animEffect transition="in" filter="fade">
                                      <p:cBhvr>
                                        <p:cTn id="7" dur="2000"/>
                                        <p:tgtEl>
                                          <p:spTgt spid="675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79512" y="720160"/>
            <a:ext cx="8734565" cy="55861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cap="all" dirty="0">
                <a:ln w="0"/>
                <a:solidFill>
                  <a:srgbClr val="7030A0"/>
                </a:solidFill>
                <a:cs typeface="B Nazanin" pitchFamily="2" charset="-78"/>
              </a:rPr>
              <a:t>اگر امروز بخواهند این حرفها را تکرار کنند، به این شکل خواهد بود که از ایجاد دستگاههای زاید، استخدامهای زاید و توسعه دادنهای زاید، خودداری کنید. یعنی باید از کاغذپراکنی و زیاده‌نویسیهای بیهوده و وقت تضییع کن، خودداری کنیم. این خصوصیات را، امیرالمؤمنین علیه‌الصّلاةوالسّلام، رعایت می‌کردند. در آخر این جمله هم، که بعضی از فقراتش را من عرض کردم، می‌فرمایند: «فان اموال المسلمین لا یحتمل الاضرار.» ضرر رساندن به اموال مسلمانان را تحمل نمی‌کردند که کسی بخواهد ولو به اندازه‌ی کمی به اموال عمومی ضرر برساند. این، یعنی امانت‌دار دانستن خود و همه‌ی مسؤولین بیت‌المال. این، آن عدل امیرالمؤمنین علیه‌الصّلاه والسّلام است. و این آن قله‌ای است که ما باید به آن برسیم.        </a:t>
            </a:r>
            <a:endParaRPr lang="fa-IR" sz="2400" b="1" cap="all" dirty="0" smtClean="0">
              <a:ln w="0"/>
              <a:solidFill>
                <a:srgbClr val="7030A0"/>
              </a:solidFill>
              <a:cs typeface="B Nazanin" pitchFamily="2" charset="-78"/>
            </a:endParaRPr>
          </a:p>
          <a:p>
            <a:pPr algn="ctr" rtl="1">
              <a:lnSpc>
                <a:spcPct val="150000"/>
              </a:lnSpc>
            </a:pPr>
            <a:r>
              <a:rPr lang="fa-IR" sz="2400" b="1" cap="all" dirty="0" smtClean="0">
                <a:ln w="0"/>
                <a:solidFill>
                  <a:srgbClr val="7030A0"/>
                </a:solidFill>
                <a:cs typeface="B Nazanin" pitchFamily="2" charset="-78"/>
              </a:rPr>
              <a:t>(</a:t>
            </a:r>
            <a:r>
              <a:rPr lang="fa-IR" sz="2400" b="1" cap="all" dirty="0">
                <a:ln w="0"/>
                <a:solidFill>
                  <a:srgbClr val="7030A0"/>
                </a:solidFill>
                <a:cs typeface="B Nazanin" pitchFamily="2" charset="-78"/>
                <a:hlinkClick r:id="rId3"/>
              </a:rPr>
              <a:t>بیانات در دیدار کارگزاران نظام </a:t>
            </a:r>
            <a:r>
              <a:rPr lang="en-US" sz="2400" b="1" cap="all" dirty="0">
                <a:ln w="0"/>
                <a:solidFill>
                  <a:srgbClr val="7030A0"/>
                </a:solidFill>
                <a:cs typeface="B Nazanin" pitchFamily="2" charset="-78"/>
                <a:hlinkClick r:id="rId3"/>
              </a:rPr>
              <a:t>30/3/1371</a:t>
            </a:r>
            <a:r>
              <a:rPr lang="fa-IR" sz="2400" b="1" cap="all" dirty="0">
                <a:ln w="0"/>
                <a:solidFill>
                  <a:srgbClr val="7030A0"/>
                </a:solidFill>
                <a:cs typeface="B Nazanin" pitchFamily="2" charset="-78"/>
                <a:hlinkClick r:id="rId3"/>
              </a:rPr>
              <a:t>)</a:t>
            </a:r>
          </a:p>
        </p:txBody>
      </p:sp>
    </p:spTree>
    <p:extLst>
      <p:ext uri="{BB962C8B-B14F-4D97-AF65-F5344CB8AC3E}">
        <p14:creationId xmlns:p14="http://schemas.microsoft.com/office/powerpoint/2010/main" val="264895947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881589" y="539318"/>
            <a:ext cx="7871535" cy="55861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cap="all" dirty="0">
                <a:ln w="0"/>
                <a:solidFill>
                  <a:srgbClr val="7030A0"/>
                </a:solidFill>
                <a:cs typeface="B Nazanin" pitchFamily="2" charset="-78"/>
              </a:rPr>
              <a:t>مصادیق اسراف دربیت المال</a:t>
            </a:r>
          </a:p>
          <a:p>
            <a:pPr algn="ctr" rtl="1">
              <a:lnSpc>
                <a:spcPct val="150000"/>
              </a:lnSpc>
            </a:pPr>
            <a:r>
              <a:rPr lang="fa-IR" sz="2400" b="1" cap="all" dirty="0">
                <a:ln w="0"/>
                <a:solidFill>
                  <a:srgbClr val="7030A0"/>
                </a:solidFill>
                <a:cs typeface="B Nazanin" pitchFamily="2" charset="-78"/>
              </a:rPr>
              <a:t> برای مدیران ومسئولان نظام ونهادمقدس سپاه ،اسراف دربیت المال مصادیق ومواردی متعددی داردکه به برخی ازآنها اشاره می شود:                                                                                                                                                                                                                                                                                                                                                                                                                                                                                                                                                                                                                                                                                                                                                                </a:t>
            </a:r>
            <a:r>
              <a:rPr lang="fa-IR" sz="2400" b="1" cap="all" dirty="0" smtClean="0">
                <a:ln w="0"/>
                <a:solidFill>
                  <a:srgbClr val="7030A0"/>
                </a:solidFill>
                <a:cs typeface="B Nazanin" pitchFamily="2" charset="-78"/>
              </a:rPr>
              <a:t>1) </a:t>
            </a:r>
            <a:r>
              <a:rPr lang="fa-IR" sz="2400" b="1" cap="all" dirty="0">
                <a:ln w="0"/>
                <a:solidFill>
                  <a:srgbClr val="7030A0"/>
                </a:solidFill>
                <a:cs typeface="B Nazanin" pitchFamily="2" charset="-78"/>
              </a:rPr>
              <a:t>عوض وبدل ،تغییر وتعویض کردن اموال بیت المال</a:t>
            </a:r>
          </a:p>
          <a:p>
            <a:pPr algn="ctr" rtl="1">
              <a:lnSpc>
                <a:spcPct val="150000"/>
              </a:lnSpc>
            </a:pPr>
            <a:r>
              <a:rPr lang="fa-IR" sz="2400" b="1" cap="all" dirty="0" smtClean="0">
                <a:ln w="0"/>
                <a:solidFill>
                  <a:srgbClr val="7030A0"/>
                </a:solidFill>
                <a:cs typeface="B Nazanin" pitchFamily="2" charset="-78"/>
              </a:rPr>
              <a:t>س1)هزینه </a:t>
            </a:r>
            <a:r>
              <a:rPr lang="fa-IR" sz="2400" b="1" cap="all" dirty="0">
                <a:ln w="0"/>
                <a:solidFill>
                  <a:srgbClr val="7030A0"/>
                </a:solidFill>
                <a:cs typeface="B Nazanin" pitchFamily="2" charset="-78"/>
              </a:rPr>
              <a:t>کردن از امکانات بیت المال در تغییر و تعویض ها مانند: تغییر دکوراسیون یا تعویض میز و صندلی هادردفترمدیران چه حکمی دارد؟</a:t>
            </a:r>
          </a:p>
          <a:p>
            <a:pPr algn="ctr" rtl="1">
              <a:lnSpc>
                <a:spcPct val="150000"/>
              </a:lnSpc>
            </a:pPr>
            <a:r>
              <a:rPr lang="fa-IR" sz="2400" b="1" cap="all" dirty="0">
                <a:ln w="0"/>
                <a:solidFill>
                  <a:srgbClr val="7030A0"/>
                </a:solidFill>
                <a:cs typeface="B Nazanin" pitchFamily="2" charset="-78"/>
              </a:rPr>
              <a:t>ج) چنانچه وسایل و امکانات قابل استفاده باشد و تغییر و تعویض آنها موجب تحمیل هزینه بر سازمان شود ، این نوع اقدامات اسراف محسوب می شود و جایز نیست. مگر مقررات خاصی وجود داشته باشد که در این صورت تکلیف عمل به مقررات است.</a:t>
            </a:r>
          </a:p>
        </p:txBody>
      </p:sp>
    </p:spTree>
    <p:extLst>
      <p:ext uri="{BB962C8B-B14F-4D97-AF65-F5344CB8AC3E}">
        <p14:creationId xmlns:p14="http://schemas.microsoft.com/office/powerpoint/2010/main" val="377909220"/>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heel(1)">
                                      <p:cBhvr>
                                        <p:cTn id="7" dur="2000"/>
                                        <p:tgtEl>
                                          <p:spTgt spid="2252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0" end="0"/>
                                            </p:txEl>
                                          </p:spTgt>
                                        </p:tgtEl>
                                        <p:attrNameLst>
                                          <p:attrName>style.visibility</p:attrName>
                                        </p:attrNameLst>
                                      </p:cBhvr>
                                      <p:to>
                                        <p:strVal val="visible"/>
                                      </p:to>
                                    </p:set>
                                    <p:animEffect transition="in" filter="wheel(1)">
                                      <p:cBhvr>
                                        <p:cTn id="12" dur="2000"/>
                                        <p:tgtEl>
                                          <p:spTgt spid="2252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1" end="1"/>
                                            </p:txEl>
                                          </p:spTgt>
                                        </p:tgtEl>
                                        <p:attrNameLst>
                                          <p:attrName>style.visibility</p:attrName>
                                        </p:attrNameLst>
                                      </p:cBhvr>
                                      <p:to>
                                        <p:strVal val="visible"/>
                                      </p:to>
                                    </p:set>
                                    <p:animEffect transition="in" filter="wheel(1)">
                                      <p:cBhvr>
                                        <p:cTn id="17" dur="2000"/>
                                        <p:tgtEl>
                                          <p:spTgt spid="2252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2" end="2"/>
                                            </p:txEl>
                                          </p:spTgt>
                                        </p:tgtEl>
                                        <p:attrNameLst>
                                          <p:attrName>style.visibility</p:attrName>
                                        </p:attrNameLst>
                                      </p:cBhvr>
                                      <p:to>
                                        <p:strVal val="visible"/>
                                      </p:to>
                                    </p:set>
                                    <p:animEffect transition="in" filter="wheel(1)">
                                      <p:cBhvr>
                                        <p:cTn id="22" dur="2000"/>
                                        <p:tgtEl>
                                          <p:spTgt spid="2252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22529">
                                            <p:txEl>
                                              <p:pRg st="3" end="3"/>
                                            </p:txEl>
                                          </p:spTgt>
                                        </p:tgtEl>
                                        <p:attrNameLst>
                                          <p:attrName>style.visibility</p:attrName>
                                        </p:attrNameLst>
                                      </p:cBhvr>
                                      <p:to>
                                        <p:strVal val="visible"/>
                                      </p:to>
                                    </p:set>
                                    <p:animEffect transition="in" filter="wheel(1)">
                                      <p:cBhvr>
                                        <p:cTn id="27" dur="2000"/>
                                        <p:tgtEl>
                                          <p:spTgt spid="2252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58016"/>
            <a:ext cx="8712968" cy="669414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cap="all" dirty="0">
                <a:ln w="0"/>
                <a:solidFill>
                  <a:srgbClr val="7030A0"/>
                </a:solidFill>
                <a:cs typeface="B Nazanin" pitchFamily="2" charset="-78"/>
              </a:rPr>
              <a:t>2</a:t>
            </a:r>
            <a:r>
              <a:rPr lang="fa-IR" sz="2400" b="1" cap="all" dirty="0" smtClean="0">
                <a:ln w="0"/>
                <a:solidFill>
                  <a:srgbClr val="7030A0"/>
                </a:solidFill>
                <a:cs typeface="B Nazanin" pitchFamily="2" charset="-78"/>
              </a:rPr>
              <a:t>) </a:t>
            </a:r>
            <a:r>
              <a:rPr lang="fa-IR" sz="2400" b="1" cap="all" dirty="0">
                <a:ln w="0"/>
                <a:solidFill>
                  <a:srgbClr val="7030A0"/>
                </a:solidFill>
                <a:cs typeface="B Nazanin" pitchFamily="2" charset="-78"/>
              </a:rPr>
              <a:t>مصرف اسراف گونه از بيت المال</a:t>
            </a:r>
          </a:p>
          <a:p>
            <a:pPr algn="ctr" rtl="1">
              <a:lnSpc>
                <a:spcPct val="150000"/>
              </a:lnSpc>
            </a:pPr>
            <a:r>
              <a:rPr lang="fa-IR" sz="2400" b="1" cap="all" dirty="0" smtClean="0">
                <a:ln w="0"/>
                <a:solidFill>
                  <a:srgbClr val="7030A0"/>
                </a:solidFill>
                <a:cs typeface="B Nazanin" pitchFamily="2" charset="-78"/>
              </a:rPr>
              <a:t>س2)برخي </a:t>
            </a:r>
            <a:r>
              <a:rPr lang="fa-IR" sz="2400" b="1" cap="all" dirty="0">
                <a:ln w="0"/>
                <a:solidFill>
                  <a:srgbClr val="7030A0"/>
                </a:solidFill>
                <a:cs typeface="B Nazanin" pitchFamily="2" charset="-78"/>
              </a:rPr>
              <a:t>مسئولين در مصرف بيت المال زياده روي مي كنند مثلا از تابلوهاي قيمتي در اتاق استفاده مي كنند يا در همايش ها، بر بيت المال هزينه هاي غير ضروري تحميل مي كنند، میزان مجازدر مصرف بیت المال چه مقداراست؟</a:t>
            </a:r>
          </a:p>
          <a:p>
            <a:pPr algn="ctr" rtl="1">
              <a:lnSpc>
                <a:spcPct val="150000"/>
              </a:lnSpc>
            </a:pPr>
            <a:r>
              <a:rPr lang="fa-IR" sz="2400" b="1" cap="all" dirty="0">
                <a:ln w="0"/>
                <a:solidFill>
                  <a:srgbClr val="7030A0"/>
                </a:solidFill>
                <a:cs typeface="B Nazanin" pitchFamily="2" charset="-78"/>
              </a:rPr>
              <a:t>ج) از آنجايي كه مصرف نمودن اموال دولتي در غير مواردي كه اجازه داده شده، در حكم غصب است،ميزان مجاز در مصرف بيت المال، مقررات و قانون نهاد مربوطه است. </a:t>
            </a:r>
          </a:p>
          <a:p>
            <a:pPr algn="ctr" rtl="1">
              <a:lnSpc>
                <a:spcPct val="150000"/>
              </a:lnSpc>
            </a:pPr>
            <a:r>
              <a:rPr lang="fa-IR" sz="2400" b="1" cap="all" dirty="0" smtClean="0">
                <a:ln w="0"/>
                <a:solidFill>
                  <a:srgbClr val="7030A0"/>
                </a:solidFill>
                <a:cs typeface="B Nazanin" pitchFamily="2" charset="-78"/>
              </a:rPr>
              <a:t>س3)اسراف </a:t>
            </a:r>
            <a:r>
              <a:rPr lang="fa-IR" sz="2400" b="1" cap="all" dirty="0">
                <a:ln w="0"/>
                <a:solidFill>
                  <a:srgbClr val="7030A0"/>
                </a:solidFill>
                <a:cs typeface="B Nazanin" pitchFamily="2" charset="-78"/>
              </a:rPr>
              <a:t>و زياده روي در مصرف بيت المال مانند هزينه كردن بيت المال در همايش ها و جلسات غيرضروري يا تزئين غير متعارف اتاق ها چه حكمي دارد؟</a:t>
            </a:r>
          </a:p>
          <a:p>
            <a:pPr algn="ctr" rtl="1">
              <a:lnSpc>
                <a:spcPct val="150000"/>
              </a:lnSpc>
            </a:pPr>
            <a:r>
              <a:rPr lang="fa-IR" sz="2400" b="1" cap="all" dirty="0">
                <a:ln w="0"/>
                <a:solidFill>
                  <a:srgbClr val="7030A0"/>
                </a:solidFill>
                <a:cs typeface="B Nazanin" pitchFamily="2" charset="-78"/>
              </a:rPr>
              <a:t>ج) اسراف و تبذير، شرعاجايز نيست و بيت المال بايد فقط در مصارفي كه قانون تعيين كرده، هزينه شود؛و از آن جائي كه اموال دولتي در غير مورد مجاز مصرف شده، در حكم غصب است و موجب ضمان مي باشد.     </a:t>
            </a:r>
          </a:p>
        </p:txBody>
      </p:sp>
    </p:spTree>
    <p:extLst>
      <p:ext uri="{BB962C8B-B14F-4D97-AF65-F5344CB8AC3E}">
        <p14:creationId xmlns:p14="http://schemas.microsoft.com/office/powerpoint/2010/main" val="357605576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3" end="3"/>
                                            </p:txEl>
                                          </p:spTgt>
                                        </p:tgtEl>
                                        <p:attrNameLst>
                                          <p:attrName>style.visibility</p:attrName>
                                        </p:attrNameLst>
                                      </p:cBhvr>
                                      <p:to>
                                        <p:strVal val="visible"/>
                                      </p:to>
                                    </p:set>
                                    <p:animEffect transition="in" filter="wheel(1)">
                                      <p:cBhvr>
                                        <p:cTn id="22" dur="2000"/>
                                        <p:tgtEl>
                                          <p:spTgt spid="2252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22529">
                                            <p:txEl>
                                              <p:pRg st="4" end="4"/>
                                            </p:txEl>
                                          </p:spTgt>
                                        </p:tgtEl>
                                        <p:attrNameLst>
                                          <p:attrName>style.visibility</p:attrName>
                                        </p:attrNameLst>
                                      </p:cBhvr>
                                      <p:to>
                                        <p:strVal val="visible"/>
                                      </p:to>
                                    </p:set>
                                    <p:animEffect transition="in" filter="wheel(1)">
                                      <p:cBhvr>
                                        <p:cTn id="27" dur="2000"/>
                                        <p:tgtEl>
                                          <p:spTgt spid="2252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578878"/>
            <a:ext cx="8586954"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4) </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برگزاري همايش‌هاباهزینه های سنگین</a:t>
            </a:r>
          </a:p>
          <a:p>
            <a:pPr algn="ctr" rtl="1">
              <a:lnSpc>
                <a:spcPct val="150000"/>
              </a:lnSpc>
            </a:pP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س5)برگزاري </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همايش‌ها در مناطق خوش آب‌و‌هوا و تفريحي باگردآوری افرادازسراسرکشور که هزينه‌هاي سنگينی رادرپی دارد چه حكمي دارد؟</a:t>
            </a:r>
          </a:p>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همايش‌ها و جلسات و نشست‌ها بايد به‌گونه‌اي برنامه‌ريزي و اجرا شود كه با كمترين هزينه، بيشترين بهره و نتيجه را داشته باشد،ودرهرصورت  اسراف و تبذير جايز نيست وموجب ضمان خواهدبود.</a:t>
            </a:r>
          </a:p>
        </p:txBody>
      </p:sp>
    </p:spTree>
    <p:extLst>
      <p:ext uri="{BB962C8B-B14F-4D97-AF65-F5344CB8AC3E}">
        <p14:creationId xmlns:p14="http://schemas.microsoft.com/office/powerpoint/2010/main" val="151367226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23528" y="692696"/>
            <a:ext cx="8640960"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rtl="1"/>
            <a:endParaRPr lang="fa-IR" dirty="0"/>
          </a:p>
          <a:p>
            <a:pPr algn="ctr" rtl="1">
              <a:lnSpc>
                <a:spcPct val="150000"/>
              </a:lnSpc>
            </a:pP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5)هرنوع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اقدامی که موجب خسارت به بیت المال شود</a:t>
            </a:r>
          </a:p>
          <a:p>
            <a:pPr algn="ctr" rtl="1">
              <a:lnSpc>
                <a:spcPct val="150000"/>
              </a:lnSpc>
            </a:pP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س6)خرابیهایی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که درساخت وسازهای سازمان جهت تغییر مدیران ومسئولان صورت می گیرد، حکمش چیست؟</a:t>
            </a: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هراقدامی که موجب خسارت عمدی به بیت المال شود حرام وموجب ضمان خواهدشد وضمان به عهده کسی است که باعث خسارت شده است</a:t>
            </a: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p>
          <a:p>
            <a:pPr algn="ctr" rtl="1">
              <a:lnSpc>
                <a:spcPct val="150000"/>
              </a:lnSpc>
            </a:pPr>
            <a:endPar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س7)خساراتی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که به خاطرجابجایی وسائل بیت المال به اموال وارد می شود، چه حکمی دارد؟</a:t>
            </a: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ج)اگر نقل وانتقال دهندگان،درانجام کار کوتاهی وسهل انگاری نکرده باشند،  چیزی به عهده آنهانیست والا ضامن‌اند و بايد خسارت را بپردازند</a:t>
            </a: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endPar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416913165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827584" y="620688"/>
            <a:ext cx="7776864" cy="36009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rtl="1"/>
            <a:endParaRPr lang="fa-IR" dirty="0"/>
          </a:p>
          <a:p>
            <a:pPr algn="ctr" rtl="1">
              <a:lnSpc>
                <a:spcPct val="150000"/>
              </a:lnSpc>
            </a:pP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س8)تصمیم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گیریهایی که باعث خسارات به بیت المال شود چه حکمی دارد؟    </a:t>
            </a: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ج)درصورتی که ازروی عمد ویاسهل انگاری  باشد،جایزنیست وموجب ضمان </a:t>
            </a: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است</a:t>
            </a:r>
          </a:p>
          <a:p>
            <a:pPr algn="ctr" rtl="1">
              <a:lnSpc>
                <a:spcPct val="150000"/>
              </a:lnSpc>
            </a:pP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س9)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فرمانده يا مدير دستوري مي‌دهد كه موجب خسارت يا صدمه بر نيروها مي‌شود ،تکلیف چیست؟                        </a:t>
            </a: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صدور دستور بدون مراعات ضوابط و مقررات وبدون بررسي و دقت لازم  صورت گرفته باشد،دستوردهنده مسئول خواهدبود. </a:t>
            </a:r>
          </a:p>
        </p:txBody>
      </p:sp>
    </p:spTree>
    <p:extLst>
      <p:ext uri="{BB962C8B-B14F-4D97-AF65-F5344CB8AC3E}">
        <p14:creationId xmlns:p14="http://schemas.microsoft.com/office/powerpoint/2010/main" val="334437122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470574"/>
            <a:ext cx="8712968" cy="609397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6)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از رده خارج كردن تجهيزات قبل ازموعد مقرر</a:t>
            </a:r>
          </a:p>
          <a:p>
            <a:pPr algn="ctr" rtl="1">
              <a:lnSpc>
                <a:spcPct val="150000"/>
              </a:lnSpc>
            </a:pP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س10)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از رده خارج كردن تجهيزات اداري و غير اداري پيش از موعد مقرر آن چه حكمي دارد؟</a:t>
            </a: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چنانچه قابل استفاده و برخلاف ضوابط و مقررات باشد جايز نيست</a:t>
            </a: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p>
          <a:p>
            <a:pPr algn="ctr" rtl="1">
              <a:lnSpc>
                <a:spcPct val="150000"/>
              </a:lnSpc>
            </a:pP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7)بی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دقتی در محتوای نشریات ومجلات وعدم بهره برداری افراد بخاطر بی کیفیتی محتوا</a:t>
            </a:r>
          </a:p>
          <a:p>
            <a:pPr algn="ctr" rtl="1">
              <a:lnSpc>
                <a:spcPct val="150000"/>
              </a:lnSpc>
            </a:pP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س11)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درمواردی  ازطریق سازمان ،مجلات ونشریه هایی چاپ ونشرداده می شود که از کیفیت مطلوبی برخوردار نیست وبنحومطلوبی موردبهره برداری نیروها ویاخانواده ها قرارنمی گیرد واکثرابدون مراجعه  به متن ومحتوا معطل میماند وازرده خارج می شود،وظیفه متصدیان ودست اندرکاران تهیه آنها چیست؟</a:t>
            </a: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به‌طور كلي هراقدامی ازجمله صرف بيت‌المال در اين‌گونه امور بايد براساس ضوابط  ومقررات مربوطه  باشدومسئولان محترم  موظفند دقت و توجه بيشتري معطوف نمایند تا مجلات از نظر شكلي و محتوايي پاسخگوي جامعة مخاطب باشد ونیز به‌گونه‌اي عمل گردد كه از اسراف و تبذير جلوگيري  شود</a:t>
            </a:r>
            <a:r>
              <a:rPr lang="fa-IR" sz="1600" dirty="0"/>
              <a:t>.</a:t>
            </a:r>
          </a:p>
        </p:txBody>
      </p:sp>
    </p:spTree>
    <p:extLst>
      <p:ext uri="{BB962C8B-B14F-4D97-AF65-F5344CB8AC3E}">
        <p14:creationId xmlns:p14="http://schemas.microsoft.com/office/powerpoint/2010/main" val="280362890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3" end="3"/>
                                            </p:txEl>
                                          </p:spTgt>
                                        </p:tgtEl>
                                        <p:attrNameLst>
                                          <p:attrName>style.visibility</p:attrName>
                                        </p:attrNameLst>
                                      </p:cBhvr>
                                      <p:to>
                                        <p:strVal val="visible"/>
                                      </p:to>
                                    </p:set>
                                    <p:animEffect transition="in" filter="wheel(1)">
                                      <p:cBhvr>
                                        <p:cTn id="22" dur="2000"/>
                                        <p:tgtEl>
                                          <p:spTgt spid="2252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22529">
                                            <p:txEl>
                                              <p:pRg st="4" end="4"/>
                                            </p:txEl>
                                          </p:spTgt>
                                        </p:tgtEl>
                                        <p:attrNameLst>
                                          <p:attrName>style.visibility</p:attrName>
                                        </p:attrNameLst>
                                      </p:cBhvr>
                                      <p:to>
                                        <p:strVal val="visible"/>
                                      </p:to>
                                    </p:set>
                                    <p:animEffect transition="in" filter="wheel(1)">
                                      <p:cBhvr>
                                        <p:cTn id="27" dur="2000"/>
                                        <p:tgtEl>
                                          <p:spTgt spid="2252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22529">
                                            <p:txEl>
                                              <p:pRg st="5" end="5"/>
                                            </p:txEl>
                                          </p:spTgt>
                                        </p:tgtEl>
                                        <p:attrNameLst>
                                          <p:attrName>style.visibility</p:attrName>
                                        </p:attrNameLst>
                                      </p:cBhvr>
                                      <p:to>
                                        <p:strVal val="visible"/>
                                      </p:to>
                                    </p:set>
                                    <p:animEffect transition="in" filter="wheel(1)">
                                      <p:cBhvr>
                                        <p:cTn id="32" dur="2000"/>
                                        <p:tgtEl>
                                          <p:spTgt spid="2252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nodeType="clickEffect">
                                  <p:stCondLst>
                                    <p:cond delay="0"/>
                                  </p:stCondLst>
                                  <p:childTnLst>
                                    <p:set>
                                      <p:cBhvr>
                                        <p:cTn id="36" dur="1" fill="hold">
                                          <p:stCondLst>
                                            <p:cond delay="0"/>
                                          </p:stCondLst>
                                        </p:cTn>
                                        <p:tgtEl>
                                          <p:spTgt spid="22529">
                                            <p:txEl>
                                              <p:pRg st="6" end="6"/>
                                            </p:txEl>
                                          </p:spTgt>
                                        </p:tgtEl>
                                        <p:attrNameLst>
                                          <p:attrName>style.visibility</p:attrName>
                                        </p:attrNameLst>
                                      </p:cBhvr>
                                      <p:to>
                                        <p:strVal val="visible"/>
                                      </p:to>
                                    </p:set>
                                    <p:animEffect transition="in" filter="wheel(1)">
                                      <p:cBhvr>
                                        <p:cTn id="37" dur="2000"/>
                                        <p:tgtEl>
                                          <p:spTgt spid="2252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23528" y="495300"/>
            <a:ext cx="8640960" cy="6832640"/>
          </a:xfrm>
          <a:prstGeom prst="rect">
            <a:avLst/>
          </a:prstGeom>
        </p:spPr>
        <p:txBody>
          <a:bodyPr wrap="square">
            <a:spAutoFit/>
          </a:bodyPr>
          <a:lstStyle/>
          <a:p>
            <a:pPr algn="ctr" rtl="1">
              <a:lnSpc>
                <a:spcPct val="150000"/>
              </a:lnSpc>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5-پرهیز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ازبخشش وهدیه از اموال بيت‌المال</a:t>
            </a: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باورواعتقادبه این که  بخشش اموال بيت‌المال وهدیه دادن اموال بیت المال ،نه تنها ارزش نیست که  ضد ارزش است وبه گفته امیر مومنان علیه السلام </a:t>
            </a: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hlinkClick r:id="rId3"/>
              </a:rPr>
              <a:t>جُودُ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hlinkClick r:id="rId3"/>
              </a:rPr>
              <a:t>الْوُلاةِ بِفَيءِ المُسْلِمينَ، جَوْرٌ وَ </a:t>
            </a: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hlinkClick r:id="rId3"/>
              </a:rPr>
              <a:t>خَتَرٌ.</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hlinkClick r:id="rId3"/>
              </a:rPr>
              <a:t>»</a:t>
            </a: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hlinkClick r:id="rId3"/>
              </a:rPr>
              <a:t>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hlinkClick r:id="rId3"/>
              </a:rPr>
              <a:t>(</a:t>
            </a:r>
            <a: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hlinkClick r:id="rId4"/>
              </a:rPr>
              <a:t>ميزان الحكمة، ج 10، ص 745</a:t>
            </a:r>
            <a:r>
              <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hlinkClick r:id="rId4"/>
              </a:rPr>
              <a:t>.</a:t>
            </a:r>
            <a: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hlinkClick r:id="rId4"/>
              </a:rPr>
              <a:t>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hlinkClick r:id="rId4"/>
              </a:rPr>
              <a:t>) بخشش نا بجای حكمرانان از اموال عمومى مسلمانان، ستم و خيانت است.  </a:t>
            </a:r>
          </a:p>
          <a:p>
            <a:pPr algn="ctr" rtl="1">
              <a:lnSpc>
                <a:spcPct val="150000"/>
              </a:lnSpc>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س1)هدیه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دادن ،از بودجه‌هايي كه اختصاص به سپاه يا بسيج دارد، چه حكمي دارد؟                                                                                                                                                            ج) استفاده از بودجه بيت المال فقط در مواردي جايز است كه براساس ضوابط و مقررات بودجه و اعتبار براي آن منظور شده است و در غير آن موارد جايز نيست و موجب ضمان است مگر در مواردي كه براي اين هدايا در برنامه و بودجه سازمان پيش بيني و توسط مراجع ذي صلاح مصوب شده باشد ویابااذن کسی باشد که شرعا وقانونا حق اذن داشته باشد.</a:t>
            </a:r>
          </a:p>
          <a:p>
            <a:pPr algn="ctr" rtl="1">
              <a:lnSpc>
                <a:spcPct val="150000"/>
              </a:lnSpc>
            </a:pPr>
            <a:r>
              <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(مستفاد اجوبه الاستفتاءات،سوال </a:t>
            </a:r>
            <a:r>
              <a:rPr lang="fa-I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1966)</a:t>
            </a:r>
            <a:endPar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endPar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647572573"/>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یل 1"/>
          <p:cNvSpPr/>
          <p:nvPr/>
        </p:nvSpPr>
        <p:spPr>
          <a:xfrm>
            <a:off x="395536" y="278650"/>
            <a:ext cx="8451939" cy="4524315"/>
          </a:xfrm>
          <a:prstGeom prst="rect">
            <a:avLst/>
          </a:prstGeom>
        </p:spPr>
        <p:txBody>
          <a:bodyPr wrap="square">
            <a:spAutoFit/>
          </a:bodyPr>
          <a:lstStyle/>
          <a:p>
            <a:pPr rtl="1"/>
            <a:endParaRPr lang="fa-IR" dirty="0"/>
          </a:p>
          <a:p>
            <a:pPr rtl="1"/>
            <a:endParaRPr lang="fa-IR" dirty="0"/>
          </a:p>
          <a:p>
            <a:pPr algn="ctr" rtl="1">
              <a:lnSpc>
                <a:spcPct val="150000"/>
              </a:lnSpc>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س2)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بعضي از ادارات و مؤسسات به مناسبت‌هاي مختلف هدايايي را به كارمندان خود مي دهند كه جهت آن معلوم نيست، آيا جايز است كارمندان آن را گرفته و در آن تصرّف كنند؟</a:t>
            </a:r>
            <a:b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ج)در صورتي كه هديه دهنده بر اساس مقرّرات دولتي صلاحيت و اختيار آن را داشته باشد، دادن هديه از اموال دولتي مانعي ندارد واگر دريافت كننده احتمال قابل توجهي بدهد كه هديه دهنده اين صلاحيت و اختيار را دارد، اشكال ندارد كه آن را از او بگيرد. (</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اجوبه،س1755)</a:t>
            </a:r>
            <a:endPar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14085854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79512" y="-284995"/>
            <a:ext cx="8618618" cy="701730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rtl="1"/>
            <a:endParaRPr lang="fa-IR" dirty="0"/>
          </a:p>
          <a:p>
            <a:pPr algn="ctr" rtl="1">
              <a:lnSpc>
                <a:spcPct val="150000"/>
              </a:lnSpc>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6-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پرهیزازفاکتورسازیها                                                                                                                                     </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)گاه در گزارش‌دهي‌ها، فاكتورها و بسياري موارد ديگر رعايت صداقت نمي‌شود و براي تحويل گرفتن جنس يا بودجه بيشتر، بزرگنمايي مي‌گردد و موارد خلاف واقع نوشته مي‌شود. امضا كردن اين نامه‌ها، فاكتورها، طرح‌ها و گزارش‌ها چه حكمي دارد؟</a:t>
            </a:r>
            <a:b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گزارش خلاف واقع و امضا كردن اين‌گونه نامه‌ها، فاكتور‌ها و طرح‌ها جايز نيست.</a:t>
            </a:r>
          </a:p>
          <a:p>
            <a:pPr algn="ctr" rtl="1">
              <a:lnSpc>
                <a:spcPct val="150000"/>
              </a:lnSpc>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س2)بعضي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از هزينه‌هاي پادگان كه لازم و واجب است را نمي‌توان به‌صورت عادي با فاكتور هزينه كرد، آيا مي‌توان معادل همان هزينة فاكتور چيز ديگري به مالي ارائه داد؟</a:t>
            </a:r>
            <a:b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بودجه و اعتبارات بايد در موارد مصوّب هزينه شود و مصرف نمودن آن در موارد ديگر بدون هماهنگي و اذن قانوني جايز نيست و ارائه فاكتور خلاف واقع جايز نيست.</a:t>
            </a:r>
          </a:p>
        </p:txBody>
      </p:sp>
    </p:spTree>
    <p:extLst>
      <p:ext uri="{BB962C8B-B14F-4D97-AF65-F5344CB8AC3E}">
        <p14:creationId xmlns:p14="http://schemas.microsoft.com/office/powerpoint/2010/main" val="31530499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38250" y="673100"/>
            <a:ext cx="7498080" cy="4800600"/>
          </a:xfrm>
        </p:spPr>
        <p:txBody>
          <a:bodyPr>
            <a:noAutofit/>
          </a:bodyPr>
          <a:lstStyle/>
          <a:p>
            <a:pPr marL="0" indent="0" algn="ctr">
              <a:buNone/>
            </a:pPr>
            <a:r>
              <a:rPr lang="fa-IR" sz="7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ea typeface="+mj-ea"/>
                <a:cs typeface="B Nazanin" pitchFamily="2" charset="-78"/>
              </a:rPr>
              <a:t>13</a:t>
            </a:r>
            <a:endParaRPr lang="fa-IR" sz="7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ea typeface="+mj-ea"/>
              <a:cs typeface="B Nazanin" pitchFamily="2" charset="-78"/>
            </a:endParaRPr>
          </a:p>
          <a:p>
            <a:pPr marL="0" indent="0" algn="ctr">
              <a:buNone/>
            </a:pPr>
            <a:r>
              <a:rPr lang="fa-IR" sz="7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ea typeface="+mj-ea"/>
                <a:cs typeface="B Nazanin" pitchFamily="2" charset="-78"/>
              </a:rPr>
              <a:t>احکام </a:t>
            </a:r>
            <a:r>
              <a:rPr lang="fa-IR" sz="7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ea typeface="+mj-ea"/>
                <a:cs typeface="B Nazanin" pitchFamily="2" charset="-78"/>
              </a:rPr>
              <a:t>فرماندهی</a:t>
            </a:r>
            <a:endParaRPr lang="en-US" sz="7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ea typeface="+mj-ea"/>
              <a:cs typeface="B Nazanin" pitchFamily="2" charset="-78"/>
            </a:endParaRPr>
          </a:p>
        </p:txBody>
      </p:sp>
    </p:spTree>
    <p:extLst>
      <p:ext uri="{BB962C8B-B14F-4D97-AF65-F5344CB8AC3E}">
        <p14:creationId xmlns:p14="http://schemas.microsoft.com/office/powerpoint/2010/main" val="2161950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23528" y="-91117"/>
            <a:ext cx="8712968" cy="69711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rtl="1"/>
            <a:endParaRPr lang="fa-IR" dirty="0"/>
          </a:p>
          <a:p>
            <a:pPr algn="ctr" rtl="1">
              <a:lnSpc>
                <a:spcPct val="150000"/>
              </a:lnSpc>
            </a:pPr>
            <a:r>
              <a:rPr lang="fa-IR" dirty="0"/>
              <a:t> </a:t>
            </a:r>
            <a:r>
              <a:rPr lang="fa-IR" sz="2400" b="1" dirty="0" smtClean="0">
                <a:ln w="1905"/>
                <a:solidFill>
                  <a:srgbClr val="7030A0"/>
                </a:solidFill>
                <a:effectLst>
                  <a:innerShdw blurRad="69850" dist="43180" dir="5400000">
                    <a:srgbClr val="000000">
                      <a:alpha val="65000"/>
                    </a:srgbClr>
                  </a:innerShdw>
                </a:effectLst>
                <a:cs typeface="B Nazanin" pitchFamily="2" charset="-78"/>
              </a:rPr>
              <a:t>7-پرهیز </a:t>
            </a:r>
            <a:r>
              <a:rPr lang="fa-IR" sz="2400" b="1" dirty="0">
                <a:ln w="1905"/>
                <a:solidFill>
                  <a:srgbClr val="7030A0"/>
                </a:solidFill>
                <a:effectLst>
                  <a:innerShdw blurRad="69850" dist="43180" dir="5400000">
                    <a:srgbClr val="000000">
                      <a:alpha val="65000"/>
                    </a:srgbClr>
                  </a:innerShdw>
                </a:effectLst>
                <a:cs typeface="B Nazanin" pitchFamily="2" charset="-78"/>
              </a:rPr>
              <a:t>ازکوتاهی درصیانت ازبیت المال                                                                                                                                     س) اگر مديري در نگهداري وسيله‌اي سهل‌انگاري كرد و آن وسيله گم شدو يابه سرقت رفت، آيا ملزم به خسارت است؟</a:t>
            </a:r>
            <a:br>
              <a:rPr lang="fa-IR" sz="2400" b="1" dirty="0">
                <a:ln w="1905"/>
                <a:solidFill>
                  <a:srgbClr val="7030A0"/>
                </a:solidFill>
                <a:effectLst>
                  <a:innerShdw blurRad="69850" dist="43180" dir="5400000">
                    <a:srgbClr val="000000">
                      <a:alpha val="65000"/>
                    </a:srgbClr>
                  </a:innerShdw>
                </a:effectLst>
                <a:cs typeface="B Nazanin" pitchFamily="2" charset="-78"/>
              </a:rPr>
            </a:br>
            <a:r>
              <a:rPr lang="fa-IR" sz="2400" b="1" dirty="0">
                <a:ln w="1905"/>
                <a:solidFill>
                  <a:srgbClr val="7030A0"/>
                </a:solidFill>
                <a:effectLst>
                  <a:innerShdw blurRad="69850" dist="43180" dir="5400000">
                    <a:srgbClr val="000000">
                      <a:alpha val="65000"/>
                    </a:srgbClr>
                  </a:innerShdw>
                </a:effectLst>
                <a:cs typeface="B Nazanin" pitchFamily="2" charset="-78"/>
              </a:rPr>
              <a:t>ج) ضامن است و بايد خسارت را بپردازد.</a:t>
            </a:r>
          </a:p>
          <a:p>
            <a:pPr algn="ctr" rtl="1">
              <a:lnSpc>
                <a:spcPct val="150000"/>
              </a:lnSpc>
            </a:pPr>
            <a:r>
              <a:rPr lang="fa-IR" sz="2400" b="1" dirty="0">
                <a:ln w="1905"/>
                <a:solidFill>
                  <a:srgbClr val="7030A0"/>
                </a:solidFill>
                <a:effectLst>
                  <a:innerShdw blurRad="69850" dist="43180" dir="5400000">
                    <a:srgbClr val="000000">
                      <a:alpha val="65000"/>
                    </a:srgbClr>
                  </a:innerShdw>
                </a:effectLst>
                <a:cs typeface="B Nazanin" pitchFamily="2" charset="-78"/>
              </a:rPr>
              <a:t>س ) اگر نيرويي در حين كار ناخواسته به وسايل بیت المال ضرر برساند، وعلت آن بی تدبیری فرمانده ومدیر درآموزش لازم باشد ،تکلیف چیست؟                                                                                                                                 ج) اگر ايراد خسارت و ضرر به بيت‌المال به‌جهت بي‌تدبيري مديران باشد، مطابق مقررات ضامن‌اند و بايد خسارت وارده را تأمين كنند.</a:t>
            </a:r>
            <a:br>
              <a:rPr lang="fa-IR" sz="2400" b="1" dirty="0">
                <a:ln w="1905"/>
                <a:solidFill>
                  <a:srgbClr val="7030A0"/>
                </a:solidFill>
                <a:effectLst>
                  <a:innerShdw blurRad="69850" dist="43180" dir="5400000">
                    <a:srgbClr val="000000">
                      <a:alpha val="65000"/>
                    </a:srgbClr>
                  </a:innerShdw>
                </a:effectLst>
                <a:cs typeface="B Nazanin" pitchFamily="2" charset="-78"/>
              </a:rPr>
            </a:br>
            <a:r>
              <a:rPr lang="fa-IR" sz="2400" b="1" dirty="0">
                <a:ln w="1905"/>
                <a:solidFill>
                  <a:srgbClr val="7030A0"/>
                </a:solidFill>
                <a:effectLst>
                  <a:innerShdw blurRad="69850" dist="43180" dir="5400000">
                    <a:srgbClr val="000000">
                      <a:alpha val="65000"/>
                    </a:srgbClr>
                  </a:innerShdw>
                </a:effectLst>
                <a:cs typeface="B Nazanin" pitchFamily="2" charset="-78"/>
              </a:rPr>
              <a:t>س)نگهداري اموال بيت المال چنانچه منجر به آسيب ديدن و از حيّز انتفاع افتادن آنها شود، چه حکمی دارد؟                                                                                                                                        ج)جايز نيست و موجب ضمان است </a:t>
            </a:r>
          </a:p>
          <a:p>
            <a:pPr algn="ctr" rtl="1">
              <a:lnSpc>
                <a:spcPct val="150000"/>
              </a:lnSpc>
            </a:pPr>
            <a:endParaRPr lang="fa-IR" sz="2400" b="1" dirty="0">
              <a:ln w="1905"/>
              <a:solidFill>
                <a:srgbClr val="7030A0"/>
              </a:solidFill>
              <a:effectLst>
                <a:innerShdw blurRad="69850" dist="43180" dir="5400000">
                  <a:srgbClr val="000000">
                    <a:alpha val="65000"/>
                  </a:srgbClr>
                </a:innerShdw>
              </a:effectLst>
              <a:cs typeface="B Nazanin" pitchFamily="2" charset="-78"/>
            </a:endParaRPr>
          </a:p>
        </p:txBody>
      </p:sp>
    </p:spTree>
    <p:extLst>
      <p:ext uri="{BB962C8B-B14F-4D97-AF65-F5344CB8AC3E}">
        <p14:creationId xmlns:p14="http://schemas.microsoft.com/office/powerpoint/2010/main" val="250502382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403775"/>
            <a:ext cx="8229600" cy="1409700"/>
          </a:xfrm>
          <a:effectLst>
            <a:glow rad="63500">
              <a:schemeClr val="accent1">
                <a:satMod val="175000"/>
                <a:alpha val="40000"/>
              </a:schemeClr>
            </a:glow>
          </a:effectLst>
        </p:spPr>
        <p:txBody>
          <a:bodyPr>
            <a:noAutofit/>
          </a:bodyPr>
          <a:lstStyle/>
          <a:p>
            <a:pPr>
              <a:lnSpc>
                <a:spcPct val="150000"/>
              </a:lnSpc>
            </a:pPr>
            <a:r>
              <a:rPr lang="fa-IR" sz="80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IranNastaliq" panose="02020505000000020003" pitchFamily="18" charset="0"/>
                <a:cs typeface="IranNastaliq" panose="02020505000000020003" pitchFamily="18" charset="0"/>
              </a:rPr>
              <a:t>اختیارات  </a:t>
            </a:r>
            <a:r>
              <a:rPr lang="fa-IR" sz="80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IranNastaliq" panose="02020505000000020003" pitchFamily="18" charset="0"/>
                <a:cs typeface="IranNastaliq" panose="02020505000000020003" pitchFamily="18" charset="0"/>
              </a:rPr>
              <a:t>فرماندهی</a:t>
            </a:r>
            <a:endParaRPr lang="en-US" sz="80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IranNastaliq" panose="02020505000000020003" pitchFamily="18" charset="0"/>
              <a:cs typeface="IranNastaliq" panose="02020505000000020003" pitchFamily="18" charset="0"/>
            </a:endParaRPr>
          </a:p>
        </p:txBody>
      </p:sp>
    </p:spTree>
    <p:extLst>
      <p:ext uri="{BB962C8B-B14F-4D97-AF65-F5344CB8AC3E}">
        <p14:creationId xmlns:p14="http://schemas.microsoft.com/office/powerpoint/2010/main" val="373130591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545" y="1853825"/>
            <a:ext cx="8229600" cy="1409700"/>
          </a:xfrm>
          <a:effectLst>
            <a:glow rad="63500">
              <a:schemeClr val="accent1">
                <a:satMod val="175000"/>
                <a:alpha val="40000"/>
              </a:schemeClr>
            </a:glow>
          </a:effectLst>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en-US" dirty="0"/>
              <a:t> </a:t>
            </a:r>
            <a:br>
              <a:rPr lang="en-US" dirty="0"/>
            </a:br>
            <a:r>
              <a:rPr lang="ar-SA" sz="4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mn-ea"/>
                <a:cs typeface="IranNastaliq" panose="02020505000000020003" pitchFamily="18" charset="0"/>
              </a:rPr>
              <a:t>1)دستورات فرماندهی کل قوا</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1/1-لازم الاجراءبودن فرمانهای فرماندهی کل قوا</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س1)آيا دستورات و احكامي كه فرماندهي معظم كل قوا در خصوص نحوه اداره سپاه به فرماندهان ابلاغ مي فرمايند در دايره احكام حكومتي ولايت فقيه قرار مي گيرد يا نه؟</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ج)دستورات و احكام ابلاغ شده فرماندهي معظم كل قوا نه تنها از حيث حكم ولي فقيه بلكه از نظر فرمان فرماندهي نيز لازم الاجراء مي باشد.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118983479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01570" y="953725"/>
            <a:ext cx="8145905" cy="4558875"/>
          </a:xfrm>
        </p:spPr>
        <p:txBody>
          <a:bodyPr>
            <a:noAutofit/>
          </a:bodyPr>
          <a:lstStyle/>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2/1-لازم الرعایه بودن آئین نامه انضباطی ابلاغی فرماندهی کل قوا</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س2) آيا بايدها و نبايدهاي آيين‌نامه انضباطي نيروهاي مسلح را كه ازسوي فرماندهي كل قوا به فرماندهان ابلاغ گرديده است به لحاظ شرعي نيز لازم‌الرعايه مي‌دانيد؟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عمل به آنها واجب است و تخلف از آن جايز نيست.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164091045"/>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6525" y="1358770"/>
            <a:ext cx="850402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sz="4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mn-ea"/>
                <a:cs typeface="IranNastaliq" panose="02020505000000020003" pitchFamily="18" charset="0"/>
              </a:rPr>
              <a:t>2)اختیارات فرماندهی</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1/2-اختیارات دربیت المال</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س1)آيا يك فرمانده مي‌تواند از اموال بيت‌المال در مسافرت تفريحي خود استفاده كند؟  </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ج) هر آنچه جزو اموال عمومي و بيت‌المال است، بايد در همان جهت كه قانوناً براي آن تهيه و مقرر شده، استفاده شود. استفاده خصوصي و شخصي از اينگونه اموال جايز نيست. مگر در مواردي كه دستورالعمل مشخص كرده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46682549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6615" y="908720"/>
            <a:ext cx="7470830" cy="47625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س2)آيا با اجازة فرماندهي مي‌توان از وسيله يا ابزار سپاه در امور شخصي استفاده نمود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ج) اگر اجازة فرماندهي مستند به ضوابط و در حد اختيار قانوني باشد، اشكال ندارد.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س3)آيا فرماندهان و مسئولين سپاه مجازند از امتياز اعتبارات سپاه به كاركنان و يا بسيجيان وام پرداخت نمايند؟                                             </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ج)قرض دادن و يا هر هزينه ديگر در چهارچوب ضوابط و مقررات مانعي ندارد، ولي مصرف نمودن بيت المال در غير موارد مجاز در حكم غصب و موجب ضمان است. </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9448552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5950" y="2184400"/>
            <a:ext cx="822960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dirty="0"/>
              <a:t> </a:t>
            </a:r>
            <a:r>
              <a:rPr lang="en-US" dirty="0"/>
              <a:t/>
            </a:r>
            <a:br>
              <a:rPr lang="en-US" dirty="0"/>
            </a:b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س4) مرسوم است که برخی از مسئولان جهت ويترين و قفسه‌هاي محل كار خودشان سفارش كتاب مي‌دهند و هيچ‌گاه هم از آن استفاده نمي‌كنند. اين عمل چه حكمي دارد؟                                                                                                                                                            ج) صرف بيت‌المال بايد بر اساس مقررات و ضوابط سازماني باشد و تخلّف از آن جايز نيست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1294172462"/>
      </p:ext>
    </p:extLst>
  </p:cSld>
  <p:clrMapOvr>
    <a:masterClrMapping/>
  </p:clrMapOvr>
  <p:transition spd="slow">
    <p:wheel spokes="1"/>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6535" y="278650"/>
            <a:ext cx="8229600" cy="5580620"/>
          </a:xfrm>
        </p:spPr>
        <p:txBody>
          <a:bodyPr>
            <a:normAutofit/>
          </a:bodyPr>
          <a:lstStyle/>
          <a:p>
            <a:pPr marL="0" indent="0" algn="ctr">
              <a:lnSpc>
                <a:spcPct val="150000"/>
              </a:lnSpc>
              <a:spcBef>
                <a:spcPct val="0"/>
              </a:spcBef>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2/2-اختیارات دراضافه کاری</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spcBef>
                <a:spcPct val="0"/>
              </a:spcBef>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س4)آيا فرماندهان، رؤسا و مديران مجازندبراي تشويق كاركنان ساعات اضافه‌كاري آنان را بيش از مقدار واقعي منظور نمايند؟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spcBef>
                <a:spcPct val="0"/>
              </a:spcBef>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محاسبة غيرواقعي و دريافت پول در برابر ساعات اضافه‌كاري غيرواقعي جايز نيست و بايد پول‌هاي دريافت‌شده، كه بيش از استحقاق فرد بوده، بازگردانده شود، مگر اينكه قانوني وجود داشته باشد كه اين اختيار را به فرمانده يا مسئول داده باشد.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9988487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66554" y="233645"/>
            <a:ext cx="8010891"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spcBef>
                <a:spcPct val="0"/>
              </a:spcBef>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س4) آيا فرماندهان مجازند به دليل عدم توانايي در پرداخت اضافه كار به كاركنان اجازه دهند كه صبح كمي ديرتر در محل كار حضور يابند؟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spcBef>
                <a:spcPct val="0"/>
              </a:spcBef>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بر فرماندهان واجب است امور حقوقي و معيشتي كاركنان را مطابق با قانون و مقررات استخدامي تأمين نمايند و بر كاركنان نيز لازم است شئون نيروهاي مسلح را حفظ كرده، از هرگونه كاري كه برخلاف مقررات باشد اجتناب ورزند،ودرفرض سوال اگر قوانين و مقررات چنين اختياري به فرمانده داده باشد جايز است و الا جايز نيست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83529142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6535" y="818710"/>
            <a:ext cx="8229600"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60000"/>
              </a:lnSpc>
              <a:spcBef>
                <a:spcPct val="0"/>
              </a:spcBef>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س5)آیافرماندهان مجازندبه کارکنان بدون انجام کاراضافی وادعای ضرورت حضوردرمحل کاراضافه کاری پرداخت نمایند؟                                         </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60000"/>
              </a:lnSpc>
              <a:spcBef>
                <a:spcPct val="0"/>
              </a:spcBef>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ج) اگر حضورکارکنان در محل كار في‌نفسه از وظايف سازماني فرد يا در اجراي دستور مافوق باشد، واجب است و حقوق دريافتي در قبال آن جایز است. امّا چنانچه جزو وظايف سازماني وي يا اجراي دستور مافوق نباشد، آنچه در قبال اضافه‌كاري دريافت مي‌شود جایزنیست و موجب ضمان است.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6238925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260648"/>
            <a:ext cx="8640960" cy="4800600"/>
          </a:xfrm>
        </p:spPr>
        <p:txBody>
          <a:bodyPr>
            <a:noAutofit/>
          </a:bodyPr>
          <a:lstStyle/>
          <a:p>
            <a:pPr marL="0" indent="0" algn="ctr">
              <a:lnSpc>
                <a:spcPct val="150000"/>
              </a:lnSpc>
              <a:buNone/>
            </a:pP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فرماندهان ومدیران</a:t>
            </a:r>
          </a:p>
          <a:p>
            <a:pPr marL="0" indent="0" algn="ctr">
              <a:lnSpc>
                <a:spcPct val="150000"/>
              </a:lnSpc>
              <a:buNone/>
            </a:pP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مقدمه:</a:t>
            </a:r>
          </a:p>
          <a:p>
            <a:pPr marL="0" indent="0" algn="ctr">
              <a:lnSpc>
                <a:spcPct val="150000"/>
              </a:lnSpc>
              <a:buNone/>
            </a:pP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بيت المال، در نظام اقتصادي اسلام، بيشترين مباحث را به خود اختصاص داده و از جايگاهي ويژه برخوردار است.    </a:t>
            </a:r>
            <a:endParaRPr lang="fa-IR" sz="28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r>
              <a:rPr lang="fa-IR" sz="28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اموال،امکانات بیت </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المال وحتی مسئولیتها درنظام اسلامی امانتی است دراختیارمدیران  که به حکم فطرت و عقل و شریعت، مراعات ازآن واجب وصیانت و حفاظت از آن لازم وضروری است؛وخیانت درآن از نظر عقل و شرع مذموم  وبرای آن مجازات سختی منظورشده </a:t>
            </a:r>
            <a:r>
              <a:rPr lang="fa-IR" sz="28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است</a:t>
            </a:r>
            <a:endPar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0551578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1510" y="233645"/>
            <a:ext cx="8640960" cy="6255694"/>
          </a:xfrm>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60000"/>
              </a:lnSpc>
              <a:spcBef>
                <a:spcPct val="0"/>
              </a:spcBef>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س6). آيا فرمانده مجاز است به بهانة كمبود بودجه ميزان حق مأموريت را كمتر از مقدار مصوّب پرداخت نمايد؟                                                   </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60000"/>
              </a:lnSpc>
              <a:spcBef>
                <a:spcPct val="0"/>
              </a:spcBef>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ج) حقوق كاركنان و نيروها بايد مطابق مقرّرات پرداخته شود و چنانچه به علت كمبود بودجه تمام يا بخشي از آن پرداخته نشد، بايد در اولين فرصت با تأمين بودجه به آنان پرداخت گردد.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99735932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21550" y="998730"/>
            <a:ext cx="7560840" cy="5855449"/>
          </a:xfrm>
          <a:prstGeom prst="rect">
            <a:avLst/>
          </a:prstGeom>
        </p:spPr>
        <p:txBody>
          <a:bodyPr wrap="square">
            <a:spAutoFit/>
          </a:bodyPr>
          <a:lstStyle/>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س7)آيا فرمانده مجاز است حق ماموریت نیروها راکمتر ازمقدار استحقاق آنهاپرداخت وبقیه رادرجاهای دیگر مانند  ساخت حسينيه در يگان مصرف نماید؛حکم نماز خواندن در اين حسينيه چیست؟                                                                                                                                 ج) بر فرماندهان واجب است حق مأموريت نيروها را برابر مقررات پرداخت كنند و تصرف در حقوق قانوني نيروها بدون رضايت آنان جايز نيست. بنابراين، فرمانده نسبت به مقداري كه از حق مأموريت آنان كسر كرده ضامن است. اما نماز خواندن در حسينيه اشكال ندارد.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92291877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6535" y="233264"/>
            <a:ext cx="8640960" cy="66247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pPr>
            <a:r>
              <a:rPr lang="fa-IR" sz="2400" b="1" cap="all" dirty="0">
                <a:ln w="0"/>
                <a:solidFill>
                  <a:srgbClr val="7030A0"/>
                </a:solidFill>
                <a:cs typeface="B Nazanin" pitchFamily="2" charset="-78"/>
              </a:rPr>
              <a:t>س8) آيا فرمانده يك يگان نظامي مي‌تواند بدون پرداخت حق مأموريت و اضافه‌كاري نيروها را مجبور به كار كند؟</a:t>
            </a:r>
          </a:p>
          <a:p>
            <a:pPr algn="ctr" rtl="1">
              <a:lnSpc>
                <a:spcPct val="150000"/>
              </a:lnSpc>
            </a:pPr>
            <a:r>
              <a:rPr lang="fa-IR" sz="2400" b="1" cap="all" dirty="0">
                <a:ln w="0"/>
                <a:solidFill>
                  <a:srgbClr val="7030A0"/>
                </a:solidFill>
                <a:cs typeface="B Nazanin" pitchFamily="2" charset="-78"/>
              </a:rPr>
              <a:t>ج. تمرّد جايز نيست و بر مسئولان و فرماندهان نيز واجب است در حدّ وظيفة قانوني خود براي استيفاي حقوق نيروهاي تحت امر خود اقدام نمايند.</a:t>
            </a:r>
          </a:p>
        </p:txBody>
      </p:sp>
    </p:spTree>
    <p:extLst>
      <p:ext uri="{BB962C8B-B14F-4D97-AF65-F5344CB8AC3E}">
        <p14:creationId xmlns:p14="http://schemas.microsoft.com/office/powerpoint/2010/main" val="10947697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1560" y="863715"/>
            <a:ext cx="8055896" cy="6501780"/>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3/2-اختیارات درتسهیلات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س9)آيا فرمانده ومدیران مجازند براساس تشخيص خود در استفاده از تسهيلات رفاهي، بهداشتي و درماني بين كاركنان، خارج از ضوابط، استثنا يا تبعيض قايل شوند؟                                                                                                                                                                 ج) همة كاركنان محترم در نظام جمهوري اسلامي حق استفاده از تسهيلات مذكور را در محدودة مقررات و ضوابط دارند و چنانچه اعطاي تسهيلات خارج از ضوابط و استثنا يا تبعيض باشد و موجب تضييع بيت‌المال يا حقوق ديگران گردد، جايز نيست، مگر اينكه قانوني وجود داشته باشد كه اين اجازه و اختيار را به فرمانده يا مسئول داده باشد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10781800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grpId="0" nodeType="clickEffect">
                                  <p:stCondLst>
                                    <p:cond delay="0"/>
                                  </p:stCondLst>
                                  <p:childTnLst>
                                    <p:animEffect transition="out" filter="fade">
                                      <p:cBhvr>
                                        <p:cTn id="6" dur="2000"/>
                                        <p:tgtEl>
                                          <p:spTgt spid="2"/>
                                        </p:tgtEl>
                                      </p:cBhvr>
                                    </p:animEffect>
                                    <p:anim calcmode="lin" valueType="num">
                                      <p:cBhvr>
                                        <p:cTn id="7" dur="2000"/>
                                        <p:tgtEl>
                                          <p:spTgt spid="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2"/>
                                        </p:tgtEl>
                                        <p:attrNameLst>
                                          <p:attrName>ppt_h</p:attrName>
                                        </p:attrNameLst>
                                      </p:cBhvr>
                                      <p:tavLst>
                                        <p:tav tm="0">
                                          <p:val>
                                            <p:strVal val="ppt_h"/>
                                          </p:val>
                                        </p:tav>
                                        <p:tav tm="100000">
                                          <p:val>
                                            <p:strVal val="ppt_h"/>
                                          </p:val>
                                        </p:tav>
                                      </p:tavLst>
                                    </p:anim>
                                    <p:set>
                                      <p:cBhvr>
                                        <p:cTn id="9" dur="1" fill="hold">
                                          <p:stCondLst>
                                            <p:cond delay="1999"/>
                                          </p:stCondLst>
                                        </p:cTn>
                                        <p:tgtEl>
                                          <p:spTgt spid="2"/>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p:cTn id="14"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6"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7" dur="1000"/>
                                        <p:tgtEl>
                                          <p:spTgt spid="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2">
                                            <p:txEl>
                                              <p:pRg st="1" end="1"/>
                                            </p:txEl>
                                          </p:spTgt>
                                        </p:tgtEl>
                                        <p:attrNameLst>
                                          <p:attrName>style.visibility</p:attrName>
                                        </p:attrNameLst>
                                      </p:cBhvr>
                                      <p:to>
                                        <p:strVal val="visible"/>
                                      </p:to>
                                    </p:set>
                                    <p:anim calcmode="lin" valueType="num">
                                      <p:cBhvr>
                                        <p:cTn id="22"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3"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4"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5" dur="1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6035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r>
              <a:rPr lang="fa-IR" sz="3600" b="1" cap="all" dirty="0">
                <a:ln w="0"/>
                <a:solidFill>
                  <a:srgbClr val="7030A0"/>
                </a:solidFill>
                <a:cs typeface="B Nazanin" pitchFamily="2" charset="-78"/>
              </a:rPr>
              <a:t>4/2-اختیارات درتشویقات</a:t>
            </a:r>
          </a:p>
          <a:p>
            <a:pPr algn="ctr" rtl="1">
              <a:lnSpc>
                <a:spcPct val="150000"/>
              </a:lnSpc>
              <a:defRPr/>
            </a:pPr>
            <a:r>
              <a:rPr lang="fa-IR" sz="3600" b="1" cap="all" dirty="0">
                <a:ln w="0"/>
                <a:solidFill>
                  <a:srgbClr val="7030A0"/>
                </a:solidFill>
                <a:cs typeface="B Nazanin" pitchFamily="2" charset="-78"/>
              </a:rPr>
              <a:t>س10)معیاردراختيار فرماندهان جهت تشويق، پرداخت عيدي، هدايا و كمك بلاعوض به پرسنلِ نيازمند براساس تشخيص خود چیست؟                                                                                                                                                      ج) صرف بيت‌المال براي موارد فوق، بايد براساس مقررات سازماني و اختيارات قانوني فرماندهان باشد و در غير اين صورت، جايز نيست و موجب ضمان است</a:t>
            </a:r>
          </a:p>
        </p:txBody>
      </p:sp>
    </p:spTree>
    <p:extLst>
      <p:ext uri="{BB962C8B-B14F-4D97-AF65-F5344CB8AC3E}">
        <p14:creationId xmlns:p14="http://schemas.microsoft.com/office/powerpoint/2010/main" val="23799476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1550" y="1088740"/>
            <a:ext cx="7560841" cy="4558875"/>
          </a:xfrm>
        </p:spPr>
        <p:txBody>
          <a:bodyPr>
            <a:noAutofit/>
          </a:bodyPr>
          <a:lstStyle/>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س11)اهدای جوائز ازبیت المال توسط فرماندهان، رؤسا و مديران سازمان براي تشويق كاركنان يا قدرداني از افراد خارج از سازمان چه حکمی دارد؟                                                                                                                                                                                   ج)استفاده از بيت‌المال به مواردي اختصاص دارد كه در قوانين و مقررات تعريف شده است و صرف آن در موارد ديگر جايز نيست و موجب ضمان است، مگر مواردي كه جايزه و تشويق در برنامه و بودجه سازمان مصوّب شده باشد.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276169816"/>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873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ct val="200000"/>
              </a:lnSpc>
              <a:defRPr/>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3" name="Rectangle 2"/>
          <p:cNvSpPr/>
          <p:nvPr/>
        </p:nvSpPr>
        <p:spPr>
          <a:xfrm>
            <a:off x="319027" y="773705"/>
            <a:ext cx="8505945" cy="2816156"/>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5/2-اختیارات درجابجایی بودجه</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س12)جابه‌جايي اعتبارات مالي جهت راه‌اندازي امور سازمان چه حكمي دارد؟                                                                                         ج) مصرف نمودن بودجه و اموال دولتي در غير مواردي كه اجازه داده شده جايز نيست و درحكم غصب و موجب ضمان مي‌باشد، مگرآنكه با اجازة قانوني مسئول بالاتر باشد.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5135202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881590" y="394694"/>
            <a:ext cx="7020780"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س13)آیا به تشخيص و صلاحديد فرماندهي ناحيه مي توان بودجه هاي يك بخش را در قسمت ديگر هزينه كرد؟                                            </a:t>
            </a:r>
            <a:endPar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ج)بودجه و اعتبارات بايد در همان موارد مصوب و تخصيص يافته هزينه شود و مصرف آن بدون هماهنگي و اذن قانوني جايز نيست و موجب ضمان خواهد بود.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س14) مقدار و چگونگي تدبير يك مسئول در جابجايي هزينه هاي سازمان، درچه حدی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مقدار و چگونگي تدبير يك مسئول در حدّ اختياراتي است كه به وي داده شده است و هيچ مسئولي خارج از اختيارات خود نمي تواند تدبير و اقدام نمايد.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63003804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1201"/>
                                        </p:tgtEl>
                                        <p:attrNameLst>
                                          <p:attrName>style.visibility</p:attrName>
                                        </p:attrNameLst>
                                      </p:cBhvr>
                                      <p:to>
                                        <p:strVal val="visible"/>
                                      </p:to>
                                    </p:set>
                                    <p:anim calcmode="lin" valueType="num">
                                      <p:cBhvr>
                                        <p:cTn id="7" dur="1000" fill="hold"/>
                                        <p:tgtEl>
                                          <p:spTgt spid="51201"/>
                                        </p:tgtEl>
                                        <p:attrNameLst>
                                          <p:attrName>ppt_w</p:attrName>
                                        </p:attrNameLst>
                                      </p:cBhvr>
                                      <p:tavLst>
                                        <p:tav tm="0">
                                          <p:val>
                                            <p:fltVal val="0"/>
                                          </p:val>
                                        </p:tav>
                                        <p:tav tm="100000">
                                          <p:val>
                                            <p:strVal val="#ppt_w"/>
                                          </p:val>
                                        </p:tav>
                                      </p:tavLst>
                                    </p:anim>
                                    <p:anim calcmode="lin" valueType="num">
                                      <p:cBhvr>
                                        <p:cTn id="8" dur="1000" fill="hold"/>
                                        <p:tgtEl>
                                          <p:spTgt spid="51201"/>
                                        </p:tgtEl>
                                        <p:attrNameLst>
                                          <p:attrName>ppt_h</p:attrName>
                                        </p:attrNameLst>
                                      </p:cBhvr>
                                      <p:tavLst>
                                        <p:tav tm="0">
                                          <p:val>
                                            <p:fltVal val="0"/>
                                          </p:val>
                                        </p:tav>
                                        <p:tav tm="100000">
                                          <p:val>
                                            <p:strVal val="#ppt_h"/>
                                          </p:val>
                                        </p:tav>
                                      </p:tavLst>
                                    </p:anim>
                                    <p:anim calcmode="lin" valueType="num">
                                      <p:cBhvr>
                                        <p:cTn id="9" dur="1000" fill="hold"/>
                                        <p:tgtEl>
                                          <p:spTgt spid="51201"/>
                                        </p:tgtEl>
                                        <p:attrNameLst>
                                          <p:attrName>style.rotation</p:attrName>
                                        </p:attrNameLst>
                                      </p:cBhvr>
                                      <p:tavLst>
                                        <p:tav tm="0">
                                          <p:val>
                                            <p:fltVal val="90"/>
                                          </p:val>
                                        </p:tav>
                                        <p:tav tm="100000">
                                          <p:val>
                                            <p:fltVal val="0"/>
                                          </p:val>
                                        </p:tav>
                                      </p:tavLst>
                                    </p:anim>
                                    <p:animEffect transition="in" filter="fade">
                                      <p:cBhvr>
                                        <p:cTn id="10" dur="1000"/>
                                        <p:tgtEl>
                                          <p:spTgt spid="51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1"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1550" y="2753925"/>
            <a:ext cx="846094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dirty="0"/>
              <a:t> </a:t>
            </a:r>
            <a:r>
              <a:rPr lang="en-US" dirty="0"/>
              <a:t/>
            </a:r>
            <a:br>
              <a:rPr lang="en-US" dirty="0"/>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س15) برخي مواقع از پول‌هايي كه براي يك پروژه تخصيص داده شده به‌علت صرفه‌جويي مقاديري اضافه مي‌آيد كه به تشخيص مسئول در مواردي ديگر هزينه مي‌گردد، حكم اين موارد چيست؟                                                                                                                              ج) اگر در قوانين و مقررات چنين اختياري به مسئول داده شده باشد اشكال ندارد؛ در غيراين صورت در حكم غصب و موجب ضمان است</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س16) در جابه‌جايي اعتبارات ،توسط فرماندهان ومدیران، تكليف مجریان  چيست؟                                                                               </a:t>
            </a:r>
            <a:r>
              <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ج)هرچند جابه‌جايي اعتبارات درغیرمواردی که قانوناجزو اختیارات فرماندهان شناخته شده است،جايز نيست ؛امّا وظيفة مجریان در‌صورتي‌كه يقين به تخلّف از مقررات ندارند، اطاعت از دستور فرماندهي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45340131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6575" y="2184400"/>
            <a:ext cx="7425826"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20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س17)چنانچه فرمانده يا مدير نظرش اين باشد كه مصلحت سازمان و پيشرفت سريع امور اقتضاي جابجايي كدهاي بودجه را دارد، آيا مي‌تواند دستور جابجايي كدها را بدهد؟                                                                                                                                                                  ج) اگر در قوانين و مقررات چنين اختياري به مسئول يا مسئول بالاتر او داده باشد، اشكال ندارد. در غير اين صورت، جابجايي و تصرف در حكم غصب و موجب ضمان مي‌باشد.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346555065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1560" y="260648"/>
            <a:ext cx="7632848" cy="4800600"/>
          </a:xfrm>
        </p:spPr>
        <p:txBody>
          <a:bodyPr>
            <a:noAutofit/>
          </a:bodyPr>
          <a:lstStyle/>
          <a:p>
            <a:pPr marL="0" indent="0" algn="ctr">
              <a:lnSpc>
                <a:spcPct val="150000"/>
              </a:lnSpc>
              <a:buNone/>
            </a:pPr>
            <a:r>
              <a:rPr lang="fa-IR" sz="24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قرآن </a:t>
            </a: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کریم  رعایت امانت  ودوری ازخیانت درامانت راازجمله صفات مومنان دانسته ،می فرماید:« وَ الَّذِينَ هُمْ لِأَماناتِهِمْ وَ عَهْدِهِمْ راعُونَ »(مؤمنون، آیه </a:t>
            </a:r>
            <a:r>
              <a:rPr lang="en-US" sz="24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4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8)                                                                                                          </a:t>
            </a: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ورسول مکرم اسلام صلی الله علیه وآله وسلم خشم وغضب الهی  ولعن همه انبیاء راثمره بهره برداری نابجا ازبیت المال می داند « امام باقر عليه السلام از رسول اكرم صلي الله عليه و آله نقل مى فرماید كه: «خَمْسَةٌ لَعَنْتُهُمْ ـ وَكُلُّ نَبيٍّ مُجابٍ- ...وَ الْـمُسْتَأثِرُ بِالفَيْئ المُسْتَحِلُّ لَهُ. » (</a:t>
            </a:r>
            <a:r>
              <a:rPr lang="fa-IR" sz="24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کافی/2/293)                                                                                                                     </a:t>
            </a: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پنج كس اند كه من و هرپيامبر مستجاب الدعوه اى، آنان را لعنت كرده است: ...ازجمله كسى كه اموال عمومى را، به خود منحصر سازد و تصرّف در آن را به نفع خود حلال شمارد. </a:t>
            </a:r>
          </a:p>
        </p:txBody>
      </p:sp>
    </p:spTree>
    <p:extLst>
      <p:ext uri="{BB962C8B-B14F-4D97-AF65-F5344CB8AC3E}">
        <p14:creationId xmlns:p14="http://schemas.microsoft.com/office/powerpoint/2010/main" val="11521059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1510" y="188640"/>
            <a:ext cx="8685965" cy="4558875"/>
          </a:xfrm>
        </p:spPr>
        <p:txBody>
          <a:bodyPr>
            <a:noAutofit/>
          </a:bodyPr>
          <a:lstStyle/>
          <a:p>
            <a:pPr marL="0" indent="0" algn="ctr">
              <a:lnSpc>
                <a:spcPct val="150000"/>
              </a:lnSpc>
              <a:spcBef>
                <a:spcPct val="0"/>
              </a:spcBef>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6/2-اختیارات فرماندهی  درتغییرکاربری امکانات بیت المال </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spcBef>
                <a:spcPct val="0"/>
              </a:spcBef>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س18)آيا فرماندهان و مسؤولين مي‌توانند خودروهاي سازماني را، تغيير كاربردي دهند، مثلاً كمپرسي را به تانكر آب يا سوخت تبديل نمايند؟                                                                                                                                             ج) استفاده ومصرف بيت المال در هر كاري غير از آنچه كه قانوناً معين گرديده جايز نيست و موجب ضمان است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162168327"/>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1530" y="1223755"/>
            <a:ext cx="8667454" cy="47625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7/2-اختیارات فرماندهی درگذشت ازخسارات</a:t>
            </a:r>
            <a:r>
              <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r>
            <a:br>
              <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س19)آيا فرماندهان اجازه دارند فردي را كه به علت سهل‌انگاري به سازمان ضرر زده است به بهانة فقر يا مشكل مالي از پرداخت خسارت به سازمان معاف كنند؟</a:t>
            </a:r>
            <a:r>
              <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r>
            <a:br>
              <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اگر فرد مذكور مقصر شناخته شود و بتواند با امهال يا تقسيط خسارت وارده را بپردازد، نمي‌توانند او را معاف كنند، اما اگر نتواند به هر صورت ممكن خسارت وارده را بپردازد، از مصاديق معسر خواهد بود، كه بايد مطابق احكام معسر با او رفتار شود.</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308358380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6515" y="233645"/>
            <a:ext cx="8730969"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8/2-اختیارات درنظارت برزیرمجموعه</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50000"/>
              </a:lnSpc>
              <a:buNone/>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س1)كسب خبر فرمانده از زير مجموعه خود، با هدف آگاهى از نحوه عملكرد زيردستان، به لحاظ شرعى چه حكمى دارد؟                                                                                                                   ج)كسب خبر در خصوص مسائل كارى، در حد اختيارات قانونى اشكال ندارد؛ ولى تجسس و تفحص از مسائل اخلاقى و اسرار شخصى افراد و اعلام آن جايز نيست.</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50000"/>
              </a:lnSpc>
              <a:buNone/>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س2)درمواردی که کارکنان ، موجب ايراد خسارت به اموال بيت المال شوند، وظيفه فرماندهان در اين خصوص چيست؟</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50000"/>
              </a:lnSpc>
              <a:buNone/>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ج)فرد مقصر بايد جبران نمايد و فرماندهان- علاوه بر پيگيرى جدّى جبران خسارت- بايد نظارت كنند و اجازه ايراد خسارت به اموال بيت المال را ندهند.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77828456"/>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1530" y="818710"/>
            <a:ext cx="8460939"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spcBef>
                <a:spcPct val="0"/>
              </a:spcBef>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3)خسارت  به بیت المال یا کارکنان به خاطرتصمیم اشتباه فرماندهان</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spcBef>
                <a:spcPct val="0"/>
              </a:spcBef>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س1)فرماندهي بر اثر نداشتن تجربة كاري دستوري مي‌دهد كه سبب زيان و ضرر ساختماني ـ علي‌الخصوص مالي ـ شده است. حكم آن چيست؟                                                                                                                                               ج) در فرض سؤال، نسبت به زيان و ضرر وارده ضامن است.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49449418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6535" y="278650"/>
            <a:ext cx="8229600" cy="5580620"/>
          </a:xfrm>
        </p:spPr>
        <p:txBody>
          <a:bodyPr>
            <a:normAutofit fontScale="92500" lnSpcReduction="10000"/>
          </a:bodyPr>
          <a:lstStyle/>
          <a:p>
            <a:pPr marL="0" indent="0" algn="ctr">
              <a:lnSpc>
                <a:spcPct val="150000"/>
              </a:lnSpc>
              <a:buNone/>
            </a:pPr>
            <a:r>
              <a:rPr lang="ar-SA"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س2</a:t>
            </a: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فرمانده يا مدير دستوري مي‌دهد كه موجب خسارت يا صدمه بر نيروها مي‌شود ،تکلیف چیست؟</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50000"/>
              </a:lnSpc>
              <a:buNone/>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اگر صدور دستور با رعايت ضوابط و مقررات و بررسي و دقت لازم در همة ابعاد مأموريت باشد، فرمانده تكليفي ندارد. در غير اين صورت، مسئول خواهد بود</a:t>
            </a:r>
            <a:r>
              <a:rPr lang="ar-SA"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en-US"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50000"/>
              </a:lnSpc>
              <a:buNone/>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50000"/>
              </a:lnSpc>
              <a:buNone/>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 3)درصورتي‌كه كم‌توجهي مسئولان منجر به ايجاد خسارت جاني يا مالي به كاركنان شود، حكمش چيست؟</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50000"/>
              </a:lnSpc>
              <a:buNone/>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شرعاً حرام و موجب ضمان است</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91803459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6526" y="233645"/>
            <a:ext cx="8505944" cy="6255694"/>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60000"/>
              </a:lnSpc>
              <a:buNone/>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س4)اگر محرز شود كه تخلف عمدي فرماندهان و مسئولان نظامي باعث خسارت به كاركنان شده است، وظيفة سازمان چيست؟</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60000"/>
              </a:lnSpc>
              <a:buNone/>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احقاق حقوق كاركنان و برخورد قانوني با فرماندهان و مسئولان متخلف، واجب است</a:t>
            </a: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en-US"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60000"/>
              </a:lnSpc>
              <a:buNone/>
            </a:pP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60000"/>
              </a:lnSpc>
              <a:buNone/>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س5)کوتاهی در ايجاد وحدت بين نيروهاي مسلح از جانب فرماندهان چه حكمي دارد؟</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60000"/>
              </a:lnSpc>
              <a:buNone/>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حفظ و ايجاد وحدت بين نيروهاي مسلح وظيفة همة كاركنان اين نيروهاست و هرگونه كوتاهي دراين‌زمينه حرام </a:t>
            </a: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است</a:t>
            </a:r>
            <a:endParaRPr lang="en-US"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60000"/>
              </a:lnSpc>
              <a:buNone/>
            </a:pP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60000"/>
              </a:lnSpc>
              <a:buNone/>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 6) چشم‌پوشي فرماندهان از تخلفات كاركنان چه حكمي دارد؟</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60000"/>
              </a:lnSpc>
              <a:buNone/>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چشم‌پوشي اگر در محدودة اختيارات فرمانده باشد، جايز است، اما چشم‌پوشي نابجا، علاوه بر حرمت شرعي، موجب ضمان است</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55407382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1000"/>
                                        <p:tgtEl>
                                          <p:spTgt spid="3">
                                            <p:txEl>
                                              <p:pRg st="6" end="6"/>
                                            </p:txEl>
                                          </p:spTgt>
                                        </p:tgtEl>
                                      </p:cBhvr>
                                    </p:animEffect>
                                    <p:anim calcmode="lin" valueType="num">
                                      <p:cBhvr>
                                        <p:cTn id="3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1000"/>
                                        <p:tgtEl>
                                          <p:spTgt spid="3">
                                            <p:txEl>
                                              <p:pRg st="7" end="7"/>
                                            </p:txEl>
                                          </p:spTgt>
                                        </p:tgtEl>
                                      </p:cBhvr>
                                    </p:animEffect>
                                    <p:anim calcmode="lin" valueType="num">
                                      <p:cBhvr>
                                        <p:cTn id="43"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41530" y="278650"/>
            <a:ext cx="8730970" cy="5586145"/>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4)برخوردفرماندهان باتخلفات وجرائم</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س1)آیا فرماندهان درتخلفات انضباطی مي‌توانند گذشت يا اغماض نمايند؟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فرماندهان درمورد تخلفات انضباطي همان‌طوري كه درحدود اختيارات قانوني مي‌توانند متخلف را تنبيه كنند، درصورت مصلحت مي‌توانند متخلف را مورد عفو قرار دهند؛ اما در مورد جرايم چنين اختياري ندارند.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5)اقدامات خارج از برنامه های ابلاغی وسلیقه ای توسط فرماندهان</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 آيا فرماندهان و مسئولين مجاز هستند خارج از برنامه هاي ابلاغي رده ها مافوق به صورت سليقه اي عمل نمايند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عمل برخلاف مقررات و دستور قانوني مافوق بصورت سليقه اي ونيز تنظيم اسناد برخلاف ضوابط و مقررات جايز نيست و چه بسا موجب ضمان شود.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43251664"/>
      </p:ext>
    </p:extLst>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p:cTn id="23"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4">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4">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4">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 calcmode="lin" valueType="num">
                                      <p:cBhvr>
                                        <p:cTn id="31" dur="1000" fill="hold"/>
                                        <p:tgtEl>
                                          <p:spTgt spid="4">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4">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4">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4">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4">
                                            <p:txEl>
                                              <p:pRg st="4" end="4"/>
                                            </p:txEl>
                                          </p:spTgt>
                                        </p:tgtEl>
                                        <p:attrNameLst>
                                          <p:attrName>style.visibility</p:attrName>
                                        </p:attrNameLst>
                                      </p:cBhvr>
                                      <p:to>
                                        <p:strVal val="visible"/>
                                      </p:to>
                                    </p:set>
                                    <p:anim calcmode="lin" valueType="num">
                                      <p:cBhvr>
                                        <p:cTn id="39" dur="1000" fill="hold"/>
                                        <p:tgtEl>
                                          <p:spTgt spid="4">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4">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4">
                                            <p:txEl>
                                              <p:pRg st="4" end="4"/>
                                            </p:txEl>
                                          </p:spTgt>
                                        </p:tgtEl>
                                        <p:attrNameLst>
                                          <p:attrName>style.rotation</p:attrName>
                                        </p:attrNameLst>
                                      </p:cBhvr>
                                      <p:tavLst>
                                        <p:tav tm="0">
                                          <p:val>
                                            <p:fltVal val="90"/>
                                          </p:val>
                                        </p:tav>
                                        <p:tav tm="100000">
                                          <p:val>
                                            <p:fltVal val="0"/>
                                          </p:val>
                                        </p:tav>
                                      </p:tavLst>
                                    </p:anim>
                                    <p:animEffect transition="in" filter="fade">
                                      <p:cBhvr>
                                        <p:cTn id="42" dur="1000"/>
                                        <p:tgtEl>
                                          <p:spTgt spid="4">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4">
                                            <p:txEl>
                                              <p:pRg st="5" end="5"/>
                                            </p:txEl>
                                          </p:spTgt>
                                        </p:tgtEl>
                                        <p:attrNameLst>
                                          <p:attrName>style.visibility</p:attrName>
                                        </p:attrNameLst>
                                      </p:cBhvr>
                                      <p:to>
                                        <p:strVal val="visible"/>
                                      </p:to>
                                    </p:set>
                                    <p:anim calcmode="lin" valueType="num">
                                      <p:cBhvr>
                                        <p:cTn id="47" dur="1000" fill="hold"/>
                                        <p:tgtEl>
                                          <p:spTgt spid="4">
                                            <p:txEl>
                                              <p:pRg st="5" end="5"/>
                                            </p:txEl>
                                          </p:spTgt>
                                        </p:tgtEl>
                                        <p:attrNameLst>
                                          <p:attrName>ppt_w</p:attrName>
                                        </p:attrNameLst>
                                      </p:cBhvr>
                                      <p:tavLst>
                                        <p:tav tm="0">
                                          <p:val>
                                            <p:fltVal val="0"/>
                                          </p:val>
                                        </p:tav>
                                        <p:tav tm="100000">
                                          <p:val>
                                            <p:strVal val="#ppt_w"/>
                                          </p:val>
                                        </p:tav>
                                      </p:tavLst>
                                    </p:anim>
                                    <p:anim calcmode="lin" valueType="num">
                                      <p:cBhvr>
                                        <p:cTn id="48" dur="1000" fill="hold"/>
                                        <p:tgtEl>
                                          <p:spTgt spid="4">
                                            <p:txEl>
                                              <p:pRg st="5" end="5"/>
                                            </p:txEl>
                                          </p:spTgt>
                                        </p:tgtEl>
                                        <p:attrNameLst>
                                          <p:attrName>ppt_h</p:attrName>
                                        </p:attrNameLst>
                                      </p:cBhvr>
                                      <p:tavLst>
                                        <p:tav tm="0">
                                          <p:val>
                                            <p:fltVal val="0"/>
                                          </p:val>
                                        </p:tav>
                                        <p:tav tm="100000">
                                          <p:val>
                                            <p:strVal val="#ppt_h"/>
                                          </p:val>
                                        </p:tav>
                                      </p:tavLst>
                                    </p:anim>
                                    <p:anim calcmode="lin" valueType="num">
                                      <p:cBhvr>
                                        <p:cTn id="49" dur="1000" fill="hold"/>
                                        <p:tgtEl>
                                          <p:spTgt spid="4">
                                            <p:txEl>
                                              <p:pRg st="5" end="5"/>
                                            </p:txEl>
                                          </p:spTgt>
                                        </p:tgtEl>
                                        <p:attrNameLst>
                                          <p:attrName>style.rotation</p:attrName>
                                        </p:attrNameLst>
                                      </p:cBhvr>
                                      <p:tavLst>
                                        <p:tav tm="0">
                                          <p:val>
                                            <p:fltVal val="90"/>
                                          </p:val>
                                        </p:tav>
                                        <p:tav tm="100000">
                                          <p:val>
                                            <p:fltVal val="0"/>
                                          </p:val>
                                        </p:tav>
                                      </p:tavLst>
                                    </p:anim>
                                    <p:animEffect transition="in" filter="fade">
                                      <p:cBhvr>
                                        <p:cTn id="50" dur="10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endParaRPr lang="fa-IR" sz="3100" b="1" dirty="0">
              <a:ln w="10541" cmpd="sng">
                <a:solidFill>
                  <a:schemeClr val="accent1">
                    <a:shade val="88000"/>
                    <a:satMod val="110000"/>
                  </a:schemeClr>
                </a:solidFill>
                <a:prstDash val="solid"/>
              </a:ln>
              <a:solidFill>
                <a:srgbClr val="C00000"/>
              </a:solidFill>
              <a:latin typeface="Tahoma" pitchFamily="34" charset="0"/>
              <a:ea typeface="Times New Roman" pitchFamily="18" charset="0"/>
              <a:cs typeface="B Nazanin" pitchFamily="2" charset="-78"/>
            </a:endParaRPr>
          </a:p>
        </p:txBody>
      </p:sp>
      <p:sp>
        <p:nvSpPr>
          <p:cNvPr id="2" name="Rectangle 1"/>
          <p:cNvSpPr/>
          <p:nvPr/>
        </p:nvSpPr>
        <p:spPr>
          <a:xfrm>
            <a:off x="344763" y="863715"/>
            <a:ext cx="8802470" cy="4562788"/>
          </a:xfrm>
          <a:prstGeom prst="rect">
            <a:avLst/>
          </a:prstGeom>
        </p:spPr>
        <p:txBody>
          <a:bodyPr wrap="square">
            <a:spAutoFit/>
          </a:bodyPr>
          <a:lstStyle/>
          <a:p>
            <a:pPr algn="ctr" rtl="1">
              <a:lnSpc>
                <a:spcPct val="150000"/>
              </a:lnSpc>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6)رعایت سلسله مراتب</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س1)کارمندی که دستوري از سوي فرماندهي دریافت کرده ولی می داند  از عهده‌ ماموریت تفویضی  برنمي‌آيد ،تکلیفش چیست؟</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ج)بايد نظر و تشخيص خود را اعلام نماید و پس از اعلام اگر دستور به قوّت خود باقي بود، بايد  ‌بپذيرد و در انجام كار نيز واجب است حداكثر تلاش خود را بنمايد. در اين صورت تكليف خود را انجام داده و بقيّه مسئوليت بعهده ديگران است.</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7489318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r>
              <a:rPr lang="fa-IR" sz="3200" dirty="0"/>
              <a:t>2) فحش دادن در فضای دوستانه مجازی با انگیزه شوخی، چنانچه موجب </a:t>
            </a:r>
            <a:r>
              <a:rPr lang="fa-IR" sz="3200" dirty="0" err="1"/>
              <a:t>ایذاء</a:t>
            </a:r>
            <a:r>
              <a:rPr lang="fa-IR" sz="3200" dirty="0"/>
              <a:t> و یا اشاعه فحشاء و یا </a:t>
            </a:r>
            <a:r>
              <a:rPr lang="fa-IR" sz="3200" dirty="0" err="1"/>
              <a:t>مفسده</a:t>
            </a:r>
            <a:r>
              <a:rPr lang="fa-IR" sz="3200" dirty="0"/>
              <a:t> قابل توجه دیگری شود جایز نیست</a:t>
            </a:r>
            <a:r>
              <a:rPr lang="en-US" sz="3200" dirty="0"/>
              <a:t>. </a:t>
            </a:r>
            <a:r>
              <a:rPr lang="fa-IR" sz="3200" dirty="0"/>
              <a:t>(</a:t>
            </a:r>
            <a:r>
              <a:rPr lang="en-US" sz="3200" dirty="0"/>
              <a:t> 865432 </a:t>
            </a:r>
            <a:r>
              <a:rPr lang="fa-IR" sz="3200" dirty="0"/>
              <a:t>همان</a:t>
            </a:r>
            <a:r>
              <a:rPr lang="en-US" sz="3200" dirty="0"/>
              <a:t>   </a:t>
            </a:r>
            <a:r>
              <a:rPr lang="fa-IR" sz="3200" dirty="0"/>
              <a:t>17/2/1397)</a:t>
            </a:r>
            <a:endParaRPr lang="en-US" sz="3200" dirty="0"/>
          </a:p>
          <a:p>
            <a:pPr algn="ctr" rtl="1">
              <a:lnSpc>
                <a:spcPct val="150000"/>
              </a:lnSpc>
              <a:defRPr/>
            </a:pPr>
            <a:endParaRPr lang="fa-IR" sz="3100" b="1" dirty="0">
              <a:ln w="10541" cmpd="sng">
                <a:solidFill>
                  <a:schemeClr val="accent1">
                    <a:shade val="88000"/>
                    <a:satMod val="110000"/>
                  </a:schemeClr>
                </a:solidFill>
                <a:prstDash val="solid"/>
              </a:ln>
              <a:solidFill>
                <a:srgbClr val="C00000"/>
              </a:solidFill>
              <a:latin typeface="Tahoma" pitchFamily="34" charset="0"/>
              <a:ea typeface="Times New Roman" pitchFamily="18" charset="0"/>
              <a:cs typeface="B Nazanin" pitchFamily="2" charset="-78"/>
            </a:endParaRPr>
          </a:p>
        </p:txBody>
      </p:sp>
      <p:sp>
        <p:nvSpPr>
          <p:cNvPr id="2" name="Rectangle 1"/>
          <p:cNvSpPr/>
          <p:nvPr/>
        </p:nvSpPr>
        <p:spPr>
          <a:xfrm>
            <a:off x="341531" y="257146"/>
            <a:ext cx="8460940" cy="3916457"/>
          </a:xfrm>
          <a:prstGeom prst="rect">
            <a:avLst/>
          </a:prstGeom>
        </p:spPr>
        <p:txBody>
          <a:bodyPr wrap="square">
            <a:spAutoFit/>
          </a:bodyPr>
          <a:lstStyle/>
          <a:p>
            <a:pPr algn="ctr" rtl="1">
              <a:lnSpc>
                <a:spcPct val="150000"/>
              </a:lnSpc>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س2)تبعيت از مافوق در صورتي كه مغاير با قانون يا شرع باشد چگونه است؟</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ج)دستورات بايد مطابق با موازين شرعي و قوانين و مقررات نظام اسلامي باشد تا لازم الاجرا باشد درعین حال، وظيفه كاركنان عمل طبق دستور مسئول مافوق است و در صورت دستور خلاف، نهي از منكر نمايد و در صورت عدم تأثير بايد به مسئول بالاتر گزارش دهد</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36519093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3525" y="1043735"/>
            <a:ext cx="9144000" cy="5544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ct val="150000"/>
              </a:lnSpc>
              <a:defRPr/>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296525" y="53625"/>
            <a:ext cx="8693950" cy="6555641"/>
          </a:xfrm>
          <a:prstGeom prst="rect">
            <a:avLst/>
          </a:prstGeom>
        </p:spPr>
        <p:txBody>
          <a:bodyPr wrap="square">
            <a:spAutoFit/>
          </a:bodyPr>
          <a:lstStyle/>
          <a:p>
            <a:pPr algn="ctr" rtl="1">
              <a:lnSpc>
                <a:spcPct val="150000"/>
              </a:lnSpc>
              <a:spcBef>
                <a:spcPct val="20000"/>
              </a:spcBef>
            </a:pP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7)کوتاهی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فرماندهی درامر آموزش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spcBef>
                <a:spcPct val="20000"/>
              </a:spcBef>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 ) اگر فرمانده، رئيس يا مدير نسبت به ارتقاي آموزش‌هاي عقيدتي، سياسي و تخصصي يگان تحت امرش كوتاهي كند، چه حكمي دارد و وظيفة ديگران نسبت به او چيست؟</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spcBef>
                <a:spcPct val="20000"/>
              </a:spcBef>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چنانچه اين امر از وظايف قانوني او باشد،  كوتاهي در انجام آن جايز نيست و ديگران نيز وظيفه دارند به وي تذكر دهند.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spcBef>
                <a:spcPct val="20000"/>
              </a:spcBef>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8)کوتاهی مسئولین درترفیع نیروها</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spcBef>
                <a:spcPct val="20000"/>
              </a:spcBef>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س)گاهي اوقات مسئولان ذي‌ربط براي ترفيع نيروها به‌موقع عمل نمي‌كنند، حكم آن چيست؟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spcBef>
                <a:spcPct val="20000"/>
              </a:spcBef>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ج)بر مسئولان واجب است به وظايف قانوني خود عمل كنند و چنانچه اهمال شود و حقي از كسي ضايع گردد، موجب ضمان است.</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03691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673100"/>
            <a:ext cx="8412802" cy="4800600"/>
          </a:xfrm>
        </p:spPr>
        <p:txBody>
          <a:bodyPr>
            <a:noAutofit/>
          </a:bodyPr>
          <a:lstStyle/>
          <a:p>
            <a:pPr marL="0" indent="0" algn="ctr">
              <a:lnSpc>
                <a:spcPct val="150000"/>
              </a:lnSpc>
              <a:buNone/>
            </a:pP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توصیه ،تاکید وسفارت گوناگونی درامرحفظ وحراست وصیانت ازبیت المال درآموزه ای دینی وکلمات نورانی امیرمومنان درنهج البلاغه  به چشم می خورد که جملگی حاکی ازاهمیت وضرورت اهتمام  به بیت المال ازناحیه فرماندهان ومدیران ومتصدیان امر دارد که به پاره ای ازآنها اشاره می شود</a:t>
            </a:r>
            <a:r>
              <a:rPr lang="fa-IR" sz="28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endPar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0929587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31540" y="117693"/>
            <a:ext cx="8415935" cy="6140142"/>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9)صدورحکم صوری برای جایگاهها ازطرف مسئولان</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س1)حكم صدور گواهي صوري براي جايگاه و دريافت مزاياي آن را بيان كنيد؟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صدورگواهي براي جايگاه صوري جايز نيست و پرداخت و دريافت حقوق و مزايا براساس آن نيز شرعاً اشكال داشته و موجب ضمان مي‌گردد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س2) بكارگيري كاركنان در جايگاهي كه در آن كار نمي كنند و مزاياي آنها از شغل ديگري پرداخت مي شود و براي نيرو جنبه دستوري دارد براي دستوردهنده چه حكمي دارد؟                                                                                                                                                          ج) دريافت حقوق و مزاياي جايگاهي كه محل خدمت فرد نيست جايز نيست و آنچه بعنوان جايگاه دريافت نموده است بايد برگرداند مگر آنكه ضابطه و مجوزي براي اين موضوع بوده باشد كه در اين صورت حكم شرعي تابع ضوابط و مقررات است.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422430968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6514" y="413665"/>
            <a:ext cx="8820979" cy="5009064"/>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rtl="1"/>
            <a:r>
              <a:rPr lang="ar-SA" dirty="0"/>
              <a:t> </a:t>
            </a:r>
            <a:endParaRPr lang="en-US" dirty="0"/>
          </a:p>
          <a:p>
            <a:pPr algn="ctr" rtl="1">
              <a:lnSpc>
                <a:spcPct val="150000"/>
              </a:lnSpc>
              <a:spcBef>
                <a:spcPct val="20000"/>
              </a:spcBef>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س3) آيا مسئولين مي توانند براي مديراني كه در جايگاهي كه حكم صادر و حقوق آنرا دريافت مي نمايد در جايي ديگر بكارگيري نمايند؟                                                                                                                             ج)جابجائي افراد، امكانات و اعتبارات در سازمان بايد براساس ضوابط و مقررات و مجوز لازم از سوي مقام مسئول باشد و هرگونه اقدام در اين زمينه بدون مجوز خلاف شرع و موجب ضمان است. همچنين صدور حكم صوري و غير واقعي براي افراد جايز نيست و اخذ حقوق اضافه بابت جايگاه غير واقعي از مصاديق «اكل مال به باطل» است كه طبعاً خود فرد نيز دراين زمينه تكليف دارد و در صورت عدم توجّه، پس از اطلاع از حكم شرعي بايد وجوه دريافتي بابت جايگاه كاذب را به سازمان برگرداند و نسبت به اصل حقوق و خدمت در محل غير مجاز نيز با مسئولين صاحب اختيار مصالحه و حلّ و فصل نمايد و در صورتيكه خود فرد وجوه دريافتي را به سازمان برنگرداند، درج كننده شغل و جايگاه غيرواقعي در فرم، مسئول و ضامن است و بايد خسارت سازمان را جبران نمايد.</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14550736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grpId="0" nodeType="clickEffect">
                                  <p:stCondLst>
                                    <p:cond delay="0"/>
                                  </p:stCondLst>
                                  <p:childTnLst>
                                    <p:animEffect transition="out" filter="fade">
                                      <p:cBhvr>
                                        <p:cTn id="6" dur="2000"/>
                                        <p:tgtEl>
                                          <p:spTgt spid="2"/>
                                        </p:tgtEl>
                                      </p:cBhvr>
                                    </p:animEffect>
                                    <p:anim calcmode="lin" valueType="num">
                                      <p:cBhvr>
                                        <p:cTn id="7" dur="2000"/>
                                        <p:tgtEl>
                                          <p:spTgt spid="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2"/>
                                        </p:tgtEl>
                                        <p:attrNameLst>
                                          <p:attrName>ppt_h</p:attrName>
                                        </p:attrNameLst>
                                      </p:cBhvr>
                                      <p:tavLst>
                                        <p:tav tm="0">
                                          <p:val>
                                            <p:strVal val="ppt_h"/>
                                          </p:val>
                                        </p:tav>
                                        <p:tav tm="100000">
                                          <p:val>
                                            <p:strVal val="ppt_h"/>
                                          </p:val>
                                        </p:tav>
                                      </p:tavLst>
                                    </p:anim>
                                    <p:set>
                                      <p:cBhvr>
                                        <p:cTn id="9" dur="1" fill="hold">
                                          <p:stCondLst>
                                            <p:cond delay="1999"/>
                                          </p:stCondLst>
                                        </p:cTn>
                                        <p:tgtEl>
                                          <p:spTgt spid="2"/>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p:cTn id="14"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6"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7" dur="1000"/>
                                        <p:tgtEl>
                                          <p:spTgt spid="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2">
                                            <p:txEl>
                                              <p:pRg st="1" end="1"/>
                                            </p:txEl>
                                          </p:spTgt>
                                        </p:tgtEl>
                                        <p:attrNameLst>
                                          <p:attrName>style.visibility</p:attrName>
                                        </p:attrNameLst>
                                      </p:cBhvr>
                                      <p:to>
                                        <p:strVal val="visible"/>
                                      </p:to>
                                    </p:set>
                                    <p:anim calcmode="lin" valueType="num">
                                      <p:cBhvr>
                                        <p:cTn id="22"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3"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4"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5" dur="1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6035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rtl="1"/>
            <a:r>
              <a:rPr lang="fa-IR" sz="2800" dirty="0"/>
              <a:t>4)استفاده از شبکه های اجتماعی  که </a:t>
            </a:r>
            <a:r>
              <a:rPr lang="fa-IR" sz="2800" dirty="0" err="1" smtClean="0"/>
              <a:t>موجلاق</a:t>
            </a:r>
            <a:r>
              <a:rPr lang="fa-IR" sz="2800" dirty="0" smtClean="0"/>
              <a:t> </a:t>
            </a:r>
            <a:r>
              <a:rPr lang="fa-IR" sz="2800" dirty="0"/>
              <a:t>و جدایی زن و شوهر شود، جایز نیست</a:t>
            </a:r>
            <a:r>
              <a:rPr lang="en-US" sz="2800" dirty="0"/>
              <a:t>   . </a:t>
            </a:r>
            <a:r>
              <a:rPr lang="fa-IR" sz="2800" dirty="0"/>
              <a:t>(</a:t>
            </a:r>
            <a:r>
              <a:rPr lang="fa-IR" sz="2800" dirty="0" err="1"/>
              <a:t>استفتاءازدفتر</a:t>
            </a:r>
            <a:r>
              <a:rPr lang="fa-IR" sz="2800" dirty="0"/>
              <a:t> مقام معظم رهبری،29/11/1394)</a:t>
            </a:r>
            <a:endParaRPr lang="en-US" sz="2800" dirty="0"/>
          </a:p>
          <a:p>
            <a:pPr rtl="1"/>
            <a:r>
              <a:rPr lang="fa-IR" sz="2800" dirty="0"/>
              <a:t>5) دیدن فیلمهای مستهجن توسط زن </a:t>
            </a:r>
            <a:r>
              <a:rPr lang="fa-IR" sz="2800" dirty="0" err="1"/>
              <a:t>وشوهر</a:t>
            </a:r>
            <a:r>
              <a:rPr lang="fa-IR" sz="2800" dirty="0"/>
              <a:t>  که موجب </a:t>
            </a:r>
            <a:r>
              <a:rPr lang="fa-IR" sz="2800" dirty="0" err="1" smtClean="0"/>
              <a:t>تحری</a:t>
            </a:r>
            <a:r>
              <a:rPr lang="fa-IR" sz="2800" dirty="0" smtClean="0"/>
              <a:t> </a:t>
            </a:r>
            <a:r>
              <a:rPr lang="fa-IR" sz="2800" dirty="0"/>
              <a:t>شهوت شود، جایز نیست</a:t>
            </a:r>
            <a:r>
              <a:rPr lang="en-US" sz="2800" dirty="0"/>
              <a:t>. </a:t>
            </a:r>
            <a:r>
              <a:rPr lang="fa-IR" sz="2800" dirty="0"/>
              <a:t>(اجوبه،س1200)</a:t>
            </a:r>
            <a:endParaRPr lang="en-US" sz="2800" dirty="0"/>
          </a:p>
          <a:p>
            <a:pPr rtl="1"/>
            <a:r>
              <a:rPr lang="fa-IR" sz="2800" dirty="0"/>
              <a:t>6) اگر استفاده از فضای مجازی، شبکه های اجتماعی و بازیهای اینترنتی، موجب اذیت و آزار والدین شود، حرام و گناه است.</a:t>
            </a:r>
            <a:endParaRPr lang="en-US" sz="2800" dirty="0"/>
          </a:p>
        </p:txBody>
      </p:sp>
      <p:sp>
        <p:nvSpPr>
          <p:cNvPr id="2" name="Rectangle 1"/>
          <p:cNvSpPr/>
          <p:nvPr/>
        </p:nvSpPr>
        <p:spPr>
          <a:xfrm>
            <a:off x="476544" y="908720"/>
            <a:ext cx="8415935" cy="5955476"/>
          </a:xfrm>
          <a:prstGeom prst="rect">
            <a:avLst/>
          </a:prstGeom>
        </p:spPr>
        <p:txBody>
          <a:bodyPr wrap="square">
            <a:spAutoFit/>
          </a:bodyPr>
          <a:lstStyle/>
          <a:p>
            <a:pPr algn="ctr" rtl="1">
              <a:lnSpc>
                <a:spcPct val="150000"/>
              </a:lnSpc>
              <a:spcBef>
                <a:spcPct val="20000"/>
              </a:spcBef>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10)بکارگیری  یک نفر درچندین شغل توسط مدیران</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spcBef>
                <a:spcPct val="20000"/>
              </a:spcBef>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س)به كارگيرى يك نفر در چندين شغل، به لحاظ شرعى چه حكمى دارد؟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spcBef>
                <a:spcPct val="20000"/>
              </a:spcBef>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ج)ملاك در اين رابطه، قانون و مقررات و اختيارات قانونى مسئولان و توانايى فرد مذكور است</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spcBef>
                <a:spcPct val="20000"/>
              </a:spcBef>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11)بکارگیری نیروهای غیرمتخصص درانجام امور</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spcBef>
                <a:spcPct val="20000"/>
              </a:spcBef>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س)در برخي از جاها از افراد غير متخصص در انجام امور استفاده مي شود كه موجب بروز حوادثي مي شود آيا اين كار جايز است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spcBef>
                <a:spcPct val="20000"/>
              </a:spcBef>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ج)به كارگيري نيروها در غير رشته تخصصي خلاف ضوابط و مقررات بوده و جايز نيست ودر صورت واگذاري مسئوليت با علم به عدم توانايي نيرو از ناحيه فرمانده، بكارگيرنده مسئول مي باشد .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5367489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6545" y="278650"/>
            <a:ext cx="8145906" cy="4558875"/>
          </a:xfrm>
        </p:spPr>
        <p:txBody>
          <a:bodyPr>
            <a:noAutofit/>
          </a:bodyPr>
          <a:lstStyle/>
          <a:p>
            <a:pPr marL="0" indent="0" algn="ctr">
              <a:lnSpc>
                <a:spcPct val="150000"/>
              </a:lnSpc>
              <a:buNone/>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12)بکارگیری نیروهای فاقدصلاحیت اخلاقی درکارها</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50000"/>
              </a:lnSpc>
              <a:buNone/>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س)واگذاري مسئوليت به افرادي كه صلاحيت اخلاقي ندارند و يا نسبت به رعايت بيت‌المال مقيّد نيستند، چه صورت دارد؟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50000"/>
              </a:lnSpc>
              <a:buNone/>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ج)واگذاري مسئوليت به چنين افرادي كه خطر ابتلاي به معصيت و گناه را در بردارد، جايز نيست و چنين فردي شرعاً مجاز به تصدّي اينگونه امور نيست.</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842430070"/>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1540" y="-81390"/>
            <a:ext cx="8521689" cy="6694140"/>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13)بکارگیری نیروها ازطریق رابطه ای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س1)بكارگيري نيرو به سفارش بعضي از مسئولين چه حكمي دارد؟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ج)اگر پس از معرفي افراد از سوي كسي طبق ضوابط و مقررات استخدامي گزينش انجام شود، حق كسي تضييع نگردد و فرد صلاحيت لازم را دارا باشد، معرفي اشكال ندارد و در غير اين صورت جايز نيست.</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س2)حكم حقوق و مزاياي فردي كه با واسطه افراد ذي نفوذ و بدون رعايت شرايط استخدام ، وارد سازمان شده و فعلاً مشغول خدمت مي باشد چيست ؟                                                                                                                                                                                           ج)اگر معلومات و ديگر شرايط در فرد بكارگرفته شده و استخدام شده در حد لازم وجود داشته باشد ، دريافت حقوق اشكال ندارد هرچند استخدام از طريق مذكور كار درستي نباشد. اما اگر سطح تحصيلات و تخصص فرد در حدي كه لازم است نبوده ، حقوقي كه از اين طريق دريافت مي كند در قبال كاري كه شرايط لازم را ندارد ، اشكال دارد.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41409006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251520" y="1611982"/>
            <a:ext cx="8640960" cy="39241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14)جلوگیری مسئولین ازحضورنیروهادر برنامه های ابلاغی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س)ِآيا مسئولین مجاز به جلوگیری حضور نیروها دربرنامه های ابلاغی هستند ؟ حقوق افرادي كه در ساعات ورزش بدون هيچ عذري شركت نمي كنند اشكال شرعي دارد؟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مسئولین مجاز به باین امرنیستند مگر مصلحت سازمان اقتضانمایدومجاز به جلوگیری باشند  ونیروها به مقداري كه شخصا تخلف نموده و در برنامه ابلاغي شركت نكرده باشند،مديون هستند و بايد به سپاه برگردانند.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367541628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1201"/>
                                        </p:tgtEl>
                                        <p:attrNameLst>
                                          <p:attrName>style.visibility</p:attrName>
                                        </p:attrNameLst>
                                      </p:cBhvr>
                                      <p:to>
                                        <p:strVal val="visible"/>
                                      </p:to>
                                    </p:set>
                                    <p:anim calcmode="lin" valueType="num">
                                      <p:cBhvr>
                                        <p:cTn id="7" dur="1000" fill="hold"/>
                                        <p:tgtEl>
                                          <p:spTgt spid="51201"/>
                                        </p:tgtEl>
                                        <p:attrNameLst>
                                          <p:attrName>ppt_w</p:attrName>
                                        </p:attrNameLst>
                                      </p:cBhvr>
                                      <p:tavLst>
                                        <p:tav tm="0">
                                          <p:val>
                                            <p:fltVal val="0"/>
                                          </p:val>
                                        </p:tav>
                                        <p:tav tm="100000">
                                          <p:val>
                                            <p:strVal val="#ppt_w"/>
                                          </p:val>
                                        </p:tav>
                                      </p:tavLst>
                                    </p:anim>
                                    <p:anim calcmode="lin" valueType="num">
                                      <p:cBhvr>
                                        <p:cTn id="8" dur="1000" fill="hold"/>
                                        <p:tgtEl>
                                          <p:spTgt spid="51201"/>
                                        </p:tgtEl>
                                        <p:attrNameLst>
                                          <p:attrName>ppt_h</p:attrName>
                                        </p:attrNameLst>
                                      </p:cBhvr>
                                      <p:tavLst>
                                        <p:tav tm="0">
                                          <p:val>
                                            <p:fltVal val="0"/>
                                          </p:val>
                                        </p:tav>
                                        <p:tav tm="100000">
                                          <p:val>
                                            <p:strVal val="#ppt_h"/>
                                          </p:val>
                                        </p:tav>
                                      </p:tavLst>
                                    </p:anim>
                                    <p:anim calcmode="lin" valueType="num">
                                      <p:cBhvr>
                                        <p:cTn id="9" dur="1000" fill="hold"/>
                                        <p:tgtEl>
                                          <p:spTgt spid="51201"/>
                                        </p:tgtEl>
                                        <p:attrNameLst>
                                          <p:attrName>style.rotation</p:attrName>
                                        </p:attrNameLst>
                                      </p:cBhvr>
                                      <p:tavLst>
                                        <p:tav tm="0">
                                          <p:val>
                                            <p:fltVal val="90"/>
                                          </p:val>
                                        </p:tav>
                                        <p:tav tm="100000">
                                          <p:val>
                                            <p:fltVal val="0"/>
                                          </p:val>
                                        </p:tav>
                                      </p:tavLst>
                                    </p:anim>
                                    <p:animEffect transition="in" filter="fade">
                                      <p:cBhvr>
                                        <p:cTn id="10" dur="1000"/>
                                        <p:tgtEl>
                                          <p:spTgt spid="51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1"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69215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ts val="4800"/>
              </a:lnSpc>
              <a:defRPr/>
            </a:pP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656565" y="692150"/>
            <a:ext cx="8325924" cy="4478149"/>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15)مجبورکردن نیروبه پذیرش بیش ازیک مسئولیت</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س)آيا سازمان مي تواند فردي را مجبور به گرفتن دو يا سه مسئوليت كاري كند در حالي كه در يك مسئوليت، حقوق به وي داده مي شود و يك حكم مسئوليت دريافت كرده است؟</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ج)لازم است در بكارگيري كاركنان مصالح سازمان و همچنين توانايي فرد و جايگاه سازماني و حقوق قانوني نيرو مورد توجه مسئولين و فرماندهان قرار گيرد تا حقي از حقوق آنان تضييع نگردد و از حقوق و مزاياي قانوني مربوطه بهره مند گردد.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5651851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6525" y="0"/>
            <a:ext cx="8415935" cy="6694140"/>
          </a:xfrm>
          <a:prstGeom prst="rect">
            <a:avLst/>
          </a:prstGeom>
        </p:spPr>
        <p:txBody>
          <a:bodyPr wrap="square">
            <a:spAutoFit/>
          </a:bodyPr>
          <a:lstStyle/>
          <a:p>
            <a:pPr algn="ctr" rtl="1">
              <a:lnSpc>
                <a:spcPct val="150000"/>
              </a:lnSpc>
            </a:pPr>
            <a:r>
              <a:rPr lang="ar-SA" dirty="0"/>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16) برگزاري مجالس گوناگون توسط مسئولان در وقت اداري،بدون رعایت مصالح بیت المال وارباب رجوع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س)برگزاری مجالس دروقت اداری چه حکمی دارد؟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ج)دراین مورد،لازم است جلسات درحد امکان در خارج از وقت اداري،دراول وقت و در كمترين وقت ممكن تشکیل وازتضییع حقوق مراجعین ونیز لطمه وصدمه به کار،جلوگیری شود.                                                                                                                                   تبصره: درموردنماز، با توجه به اهميّت خاص نمازهاى يوميه و تأکيد زيادى که بر اقامه نماز در اول وقت شده است و با توجه   به فضيلت نماز جماعت، مناسب است روشى اتخاذ شود که نماز واجب به‌طور جماعت در اول وقت و در کمترين زمان خوانده شود،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ونبایدنماز جماعت در اول وقت بهانه و وسيله‏اى براى به تأخيرانداختن کارهاى مراجعه‌کنندگان شود.(اجوبه،1969.)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4642096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69215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rtl="1"/>
            <a:r>
              <a:rPr lang="fa-IR" sz="2400" dirty="0" smtClean="0"/>
              <a:t>(</a:t>
            </a:r>
            <a:r>
              <a:rPr lang="fa-IR" sz="2400" dirty="0"/>
              <a:t>اجوبه،س1397.)                                                                                                     </a:t>
            </a:r>
            <a:endParaRPr lang="en-US" sz="2400" dirty="0"/>
          </a:p>
        </p:txBody>
      </p:sp>
      <p:sp>
        <p:nvSpPr>
          <p:cNvPr id="2" name="Rectangle 1"/>
          <p:cNvSpPr/>
          <p:nvPr/>
        </p:nvSpPr>
        <p:spPr>
          <a:xfrm>
            <a:off x="341530" y="381839"/>
            <a:ext cx="8460940" cy="6140142"/>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17)احکام فعالیتهای کارمندان  دروقت اداری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1/17-انجام کارهای شخصی دروقت اداری</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س1) انجام کارشخصی مثل درس خواندن دروقت بیکاری چه حکمی دارد؟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کارکنان باید در وقت اداری مهیا برای انجام کار اداری و وظائف محوله باشند و پرداختن به کارهای دیگر اگر مزاحم آمادگی برای انجام وظائف باشد، اشکال دارد.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البته انجام کار شخصی در ساعت کار و محل کار با شرائط ذیل اشکال ندارد: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الف ـ هیچ یک از وظایف محوله تعطیل نشود.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 ـ هیچ کس برای انجام کار معطل و منتظر نمانده باشد.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پ ـ به آمادگی شخص برای انجام کار لطمه وارد نکند.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ت ـ از امکانات بیت المال استفاده نکند.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ث ـ از محل کار بدون مرخصی و هماهنگی خارج نشود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3" name="Rectangle 2"/>
          <p:cNvSpPr/>
          <p:nvPr/>
        </p:nvSpPr>
        <p:spPr>
          <a:xfrm>
            <a:off x="-1338340" y="4360347"/>
            <a:ext cx="311304" cy="369332"/>
          </a:xfrm>
          <a:prstGeom prst="rect">
            <a:avLst/>
          </a:prstGeom>
        </p:spPr>
        <p:txBody>
          <a:bodyPr wrap="none">
            <a:spAutoFit/>
          </a:bodyPr>
          <a:lstStyle/>
          <a:p>
            <a:r>
              <a:rPr lang="ar-SA"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7</a:t>
            </a:r>
            <a:endParaRPr lang="en-US" dirty="0"/>
          </a:p>
        </p:txBody>
      </p:sp>
    </p:spTree>
    <p:extLst>
      <p:ext uri="{BB962C8B-B14F-4D97-AF65-F5344CB8AC3E}">
        <p14:creationId xmlns:p14="http://schemas.microsoft.com/office/powerpoint/2010/main" val="25074655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r" rtl="1">
              <a:lnSpc>
                <a:spcPct val="150000"/>
              </a:lnSpc>
              <a:defRPr/>
            </a:pPr>
            <a:endPar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
        <p:nvSpPr>
          <p:cNvPr id="3" name="Rectangle 2"/>
          <p:cNvSpPr/>
          <p:nvPr/>
        </p:nvSpPr>
        <p:spPr>
          <a:xfrm>
            <a:off x="71500" y="503675"/>
            <a:ext cx="8798138" cy="5909310"/>
          </a:xfrm>
          <a:prstGeom prst="rect">
            <a:avLst/>
          </a:prstGeom>
        </p:spPr>
        <p:txBody>
          <a:bodyPr wrap="square">
            <a:spAutoFit/>
          </a:bodyPr>
          <a:lstStyle/>
          <a:p>
            <a:pPr rtl="1"/>
            <a:r>
              <a:rPr lang="ar-SA" dirty="0" smtClean="0"/>
              <a:t>                                                                                   </a:t>
            </a:r>
            <a:endParaRPr lang="en-US" dirty="0"/>
          </a:p>
          <a:p>
            <a:pPr algn="ctr" rtl="1">
              <a:lnSpc>
                <a:spcPct val="150000"/>
              </a:lnSpc>
            </a:pPr>
            <a:r>
              <a:rPr lang="ar-SA" dirty="0"/>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2/17-خروج ازمحل کارجهت امرشخصی بدون اجازه مسئول واخذمرخصی                                                                                                   1-خروج از محل كار بدون ماموريّت ، نياز به مرخّصي و اذن مسئول دارد؛ و اگر براي انجام كار شخصي باشد ، دريافت حقوق جايز نيست. </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en-US"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2-صرف وقت اداري براي انجام امور شخصي بدون اخذ مرخصي ساعتي جايز نيست، مگر آن كه شرايط كاري بيانگر اين مقدار اذن به كاركنان باشد. </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en-US"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 خريد ازفروشگاه،مراجعه به درمانگاه، آزمايشگاه و مواردي از اين قبيل جزء ساعت كاري به حساب نمي‌آيدوبايدمرخصي ساعتي گرفت ومسؤول نمي‌تواند اجازه دهدكه جزءخدمت حساب شود.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9748658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1" y="1488659"/>
            <a:ext cx="8892480"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cap="all" dirty="0" smtClean="0">
                <a:ln w="0"/>
                <a:solidFill>
                  <a:srgbClr val="7030A0"/>
                </a:solidFill>
                <a:latin typeface="Calibri"/>
                <a:cs typeface="B Nazanin" pitchFamily="2" charset="-78"/>
              </a:rPr>
              <a:t>1)سفارش </a:t>
            </a:r>
            <a:r>
              <a:rPr lang="fa-IR" sz="2400" b="1" cap="all" dirty="0">
                <a:ln w="0"/>
                <a:solidFill>
                  <a:srgbClr val="7030A0"/>
                </a:solidFill>
                <a:latin typeface="Calibri"/>
                <a:cs typeface="B Nazanin" pitchFamily="2" charset="-78"/>
              </a:rPr>
              <a:t>به صرفه جویی درمصرف وبکارگیری اموال وامکانات ازبیت المال، نظیر توصیه های امام علیه السلام  به كارگزارانش : </a:t>
            </a:r>
            <a:endParaRPr lang="fa-IR" sz="2400" b="1" cap="all" dirty="0" smtClean="0">
              <a:ln w="0"/>
              <a:solidFill>
                <a:srgbClr val="7030A0"/>
              </a:solidFill>
              <a:latin typeface="Calibri"/>
              <a:cs typeface="B Nazanin" pitchFamily="2" charset="-78"/>
            </a:endParaRPr>
          </a:p>
          <a:p>
            <a:pPr algn="ctr" rtl="1">
              <a:lnSpc>
                <a:spcPct val="150000"/>
              </a:lnSpc>
            </a:pPr>
            <a:r>
              <a:rPr lang="fa-IR" sz="2400" b="1" cap="all" dirty="0" smtClean="0">
                <a:ln w="0"/>
                <a:solidFill>
                  <a:srgbClr val="7030A0"/>
                </a:solidFill>
                <a:latin typeface="Calibri"/>
                <a:cs typeface="B Nazanin" pitchFamily="2" charset="-78"/>
              </a:rPr>
              <a:t>« </a:t>
            </a:r>
            <a:r>
              <a:rPr lang="fa-IR" sz="2400" b="1" cap="all" dirty="0" smtClean="0">
                <a:ln w="0"/>
                <a:solidFill>
                  <a:srgbClr val="7030A0"/>
                </a:solidFill>
                <a:latin typeface="Calibri"/>
                <a:cs typeface="B Nazanin" pitchFamily="2" charset="-78"/>
                <a:hlinkClick r:id="rId3"/>
              </a:rPr>
              <a:t> </a:t>
            </a:r>
            <a:r>
              <a:rPr lang="fa-IR" sz="2400" b="1" cap="all" dirty="0">
                <a:ln w="0"/>
                <a:solidFill>
                  <a:srgbClr val="7030A0"/>
                </a:solidFill>
                <a:latin typeface="Calibri"/>
                <a:cs typeface="B Nazanin" pitchFamily="2" charset="-78"/>
                <a:hlinkClick r:id="rId3"/>
              </a:rPr>
              <a:t>أدِقُّوا أقْلامَكُمْ وَ قارِبُوا بَيْنَ سُطوركُمْ وَ أحْذِفُوا عَنّي فُضُولَكُمْ وَ اقْصِدُوا قَصْدَ الْمَعاني، وَ إيّاكُمْ وَالإكْثار؛ فَإنَّ أمْوالُ الْمُسْلِمينَ لا تَحْتَمِلُ الاْضْرَارَ</a:t>
            </a:r>
            <a:r>
              <a:rPr lang="en-US" sz="2400" b="1" cap="all" dirty="0">
                <a:ln w="0"/>
                <a:solidFill>
                  <a:srgbClr val="7030A0"/>
                </a:solidFill>
                <a:latin typeface="Calibri"/>
                <a:cs typeface="B Nazanin" pitchFamily="2" charset="-78"/>
                <a:hlinkClick r:id="rId3"/>
              </a:rPr>
              <a:t>»</a:t>
            </a:r>
            <a:r>
              <a:rPr lang="fa-IR" sz="2400" b="1" cap="all" dirty="0">
                <a:ln w="0"/>
                <a:solidFill>
                  <a:srgbClr val="7030A0"/>
                </a:solidFill>
                <a:latin typeface="Calibri"/>
                <a:cs typeface="B Nazanin" pitchFamily="2" charset="-78"/>
                <a:hlinkClick r:id="rId3"/>
              </a:rPr>
              <a:t> </a:t>
            </a:r>
            <a:r>
              <a:rPr lang="fa-IR" sz="2400" b="1" cap="all" dirty="0" smtClean="0">
                <a:ln w="0"/>
                <a:solidFill>
                  <a:srgbClr val="7030A0"/>
                </a:solidFill>
                <a:latin typeface="Calibri"/>
                <a:cs typeface="B Nazanin" pitchFamily="2" charset="-78"/>
              </a:rPr>
              <a:t>(</a:t>
            </a:r>
            <a:r>
              <a:rPr lang="fa-IR" sz="2400" b="1" cap="all" dirty="0" smtClean="0">
                <a:ln w="0"/>
                <a:solidFill>
                  <a:srgbClr val="7030A0"/>
                </a:solidFill>
                <a:latin typeface="Calibri"/>
                <a:cs typeface="B Nazanin" pitchFamily="2" charset="-78"/>
                <a:hlinkClick r:id="rId4"/>
              </a:rPr>
              <a:t>بحارالأنوار</a:t>
            </a:r>
            <a:r>
              <a:rPr lang="fa-IR" sz="2400" b="1" cap="all" dirty="0">
                <a:ln w="0"/>
                <a:solidFill>
                  <a:srgbClr val="7030A0"/>
                </a:solidFill>
                <a:latin typeface="Calibri"/>
                <a:cs typeface="B Nazanin" pitchFamily="2" charset="-78"/>
                <a:hlinkClick r:id="rId4"/>
              </a:rPr>
              <a:t>، ج 76، </a:t>
            </a:r>
            <a:r>
              <a:rPr lang="fa-IR" sz="2400" b="1" cap="all" dirty="0" smtClean="0">
                <a:ln w="0"/>
                <a:solidFill>
                  <a:srgbClr val="7030A0"/>
                </a:solidFill>
                <a:latin typeface="Calibri"/>
                <a:cs typeface="B Nazanin" pitchFamily="2" charset="-78"/>
                <a:hlinkClick r:id="rId4"/>
              </a:rPr>
              <a:t>ص49</a:t>
            </a:r>
            <a:r>
              <a:rPr lang="en-US" sz="2400" b="1" cap="all" dirty="0" smtClean="0">
                <a:ln w="0"/>
                <a:solidFill>
                  <a:srgbClr val="7030A0"/>
                </a:solidFill>
                <a:latin typeface="Calibri"/>
                <a:cs typeface="B Nazanin" pitchFamily="2" charset="-78"/>
                <a:hlinkClick r:id="rId4"/>
              </a:rPr>
              <a:t> </a:t>
            </a:r>
            <a:r>
              <a:rPr lang="fa-IR" sz="2400" b="1" cap="all" dirty="0">
                <a:ln w="0"/>
                <a:solidFill>
                  <a:srgbClr val="7030A0"/>
                </a:solidFill>
                <a:latin typeface="Calibri"/>
                <a:cs typeface="B Nazanin" pitchFamily="2" charset="-78"/>
                <a:hlinkClick r:id="rId4"/>
              </a:rPr>
              <a:t>)                                                                              </a:t>
            </a:r>
          </a:p>
          <a:p>
            <a:pPr algn="ctr" rtl="1">
              <a:lnSpc>
                <a:spcPct val="150000"/>
              </a:lnSpc>
            </a:pPr>
            <a:r>
              <a:rPr lang="fa-IR" sz="2400" b="1" cap="all" dirty="0" smtClean="0">
                <a:ln w="0"/>
                <a:solidFill>
                  <a:srgbClr val="7030A0"/>
                </a:solidFill>
                <a:latin typeface="Calibri"/>
                <a:cs typeface="B Nazanin" pitchFamily="2" charset="-78"/>
                <a:hlinkClick r:id="rId4"/>
              </a:rPr>
              <a:t>   </a:t>
            </a:r>
            <a:r>
              <a:rPr lang="fa-IR" sz="2400" b="1" cap="all" dirty="0">
                <a:ln w="0"/>
                <a:solidFill>
                  <a:srgbClr val="7030A0"/>
                </a:solidFill>
                <a:latin typeface="Calibri"/>
                <a:cs typeface="B Nazanin" pitchFamily="2" charset="-78"/>
                <a:hlinkClick r:id="rId4"/>
              </a:rPr>
              <a:t>قلم هاى خود را نازك كنيد و سطرها را نزديك به هم گيريد و زيادتى كلمات را حذف كنيد و مقاصد و منظورها را در نظر بگيريد! بر حذر مى دارم شما را از پرحرفى و پر نويسى؛ زيرا، اموال مسلمانان نمى تواند اين گونه خسارت ها را تحمل كند. </a:t>
            </a:r>
          </a:p>
        </p:txBody>
      </p:sp>
    </p:spTree>
    <p:extLst>
      <p:ext uri="{BB962C8B-B14F-4D97-AF65-F5344CB8AC3E}">
        <p14:creationId xmlns:p14="http://schemas.microsoft.com/office/powerpoint/2010/main" val="118847570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51520" y="3038695"/>
            <a:ext cx="8365429" cy="10030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endParaRPr lang="en-US" sz="4400" b="1" cap="all" dirty="0">
              <a:ln w="0"/>
              <a:effectLst>
                <a:glow rad="63500">
                  <a:schemeClr val="accent6">
                    <a:satMod val="175000"/>
                    <a:alpha val="40000"/>
                  </a:schemeClr>
                </a:glow>
                <a:reflection blurRad="12700" stA="50000" endPos="50000" dist="5000" dir="5400000" sy="-100000" rotWithShape="0"/>
              </a:effectLst>
              <a:cs typeface="B Nazanin" pitchFamily="2" charset="-78"/>
            </a:endParaRPr>
          </a:p>
        </p:txBody>
      </p:sp>
      <p:sp>
        <p:nvSpPr>
          <p:cNvPr id="3" name="مستطیل 2"/>
          <p:cNvSpPr/>
          <p:nvPr/>
        </p:nvSpPr>
        <p:spPr>
          <a:xfrm>
            <a:off x="341531" y="863715"/>
            <a:ext cx="8263336" cy="4478149"/>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4/17-پیگیری کارهای اداری شخصی دروقت اداری                                                                                                                      س3) آیا پیگیری امور نیروی انسانی و کارگزینی شخصی نظیر امور ترفیعات، انتصابات و مرخصی ها که افراد برای خود دنبال می کنند، و بعضاً زمان زیادی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را هم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به خود اختصاص می دهد، کار اداری محسوب می شود یا کار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شخصی</a:t>
            </a:r>
            <a:endParaRPr lang="en-US"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اگر قاعده و مقررات این است که باید خود افراد پیگیری کنند جزء امور اداری محسوب می شود، ولی اگر از وظائف نیروی انسانی و سازمان است و افراد بدلیل انجام سریع تر و دقیق تر امور شخصاً مایل به پیگیری کار خود هستند، جزء امور شخصی محسوب می شود و باید از مرخصی استفاده نماید.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98603245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19" y="323655"/>
            <a:ext cx="8685965" cy="3370153"/>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5/17-اشتغال به کارهای فرعی همراه باصدمه به کارهای اداری اصلی                                                                                     س4)پاسداري كه عضو بسيج يا هيئت امناء و يا هيئت مذهبي باشد و فعاليت در آنجا باعث مي گردد كه در روز با كسالت و خستگي بر سر كار حاضر شود، آيا مديون سپاه مي باشد يا خير؟                                                                                                                                                           ج)چنانچه بر اثر خستگي، وظايف خود را انجام ندهد نسبت به مقداري كه كار انجام  نداده، ضامن مي باش</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3499062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527511" y="1313765"/>
            <a:ext cx="8595955" cy="4478149"/>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6/17-خروج ازجلسات وهمایش ها                                                                                                                                             س5)افرادي به جلسه و يا همايش چند روز دعوت مي شوند. در جلسه يا همايش حضور مي يابند ولي در بين جلسه محل را ترك مي كند وبدون مجوزمي رود پي كار خودش، نظر به اينكه براي اين روزها هم حق مأموريت دريافت مي كند و هم حقوق روز خود را و شركت در همايش جزو وظيفه اوست حکم شرعی چه می شود؟                                                                                                                                                    ج)اگر بعنوان وظيفه و مأموريت سازماني در جلسه و همايش شركت كرده است ، بايد بطور كامل حاضر باشد ، و عدم حضور موجب ضمان و مستلزم استرداد وجه مربوط به مدّت عدم حضور است.</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1934096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611560" y="323655"/>
            <a:ext cx="7965885" cy="4708981"/>
          </a:xfrm>
          <a:prstGeom prst="rect">
            <a:avLst/>
          </a:prstGeom>
        </p:spPr>
        <p:txBody>
          <a:bodyPr wrap="square">
            <a:spAutoFit/>
          </a:bodyPr>
          <a:lstStyle/>
          <a:p>
            <a:pPr algn="ctr" rtl="1">
              <a:lnSpc>
                <a:spcPct val="150000"/>
              </a:lnSpc>
            </a:pP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7/17- </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دیرسرکارآمدن ویازودترازوقت مقررازمحل کار خارج شدن</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1-كاركنان در تمام وقت اداري بايد در محل كار حضور داشته باشند و صرف وقت اداري براي انجام كارهاي شخصي بدون اخذ مرخصي ساعتي جايز نيست ، مگر آنكه كسي در محل كار حاضر و منتظر كار باشد ، ولي بي كار بماند ، در اين صورت پرداختن به كار شخصي مانند تلفن ، مطالعه و امثال آن اگر به آمادگي لطمه نزند اشكال ندارد.                                                                                                                                   2- حضور با تأخير در محل كار جايز نيست و در صورتي كه عمدي نباشد،افراد مي توانند موضوع را با مسئول بالاتر كه حق اذن و اجازه دارد مطرح و براي اين مقدار تأخير ، مجوز اخذ نمايند و يا دقيقه ها را جمع كرده و بصورت مرخصي ساعتي عمل نمایند.  </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84020062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06515" y="188640"/>
            <a:ext cx="9144000" cy="5544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4700"/>
              </a:lnSpc>
              <a:defRPr/>
            </a:pPr>
            <a:r>
              <a:rPr lang="ar-SA" sz="66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ahoma" pitchFamily="34" charset="0"/>
                <a:ea typeface="Times New Roman" pitchFamily="18" charset="0"/>
                <a:cs typeface="B Nazanin" pitchFamily="2" charset="-78"/>
              </a:rPr>
              <a:t>منکرات </a:t>
            </a:r>
            <a:r>
              <a:rPr lang="fa-IR" sz="66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ahoma" pitchFamily="34" charset="0"/>
                <a:ea typeface="Times New Roman" pitchFamily="18" charset="0"/>
                <a:cs typeface="B Nazanin" pitchFamily="2" charset="-78"/>
              </a:rPr>
              <a:t>انضباط اداری</a:t>
            </a:r>
            <a:endParaRPr lang="fa-IR" sz="66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4224650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1550" y="3789040"/>
            <a:ext cx="8229600" cy="1409700"/>
          </a:xfrm>
          <a:effectLst>
            <a:glow rad="63500">
              <a:schemeClr val="accent1">
                <a:satMod val="175000"/>
                <a:alpha val="40000"/>
              </a:schemeClr>
            </a:glow>
          </a:effectLst>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en-US" dirty="0"/>
              <a:t> </a:t>
            </a:r>
            <a:br>
              <a:rPr lang="en-US" dirty="0"/>
            </a:b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1)</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بی توجهی به </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دستورات فرماندهی کل </a:t>
            </a:r>
            <a:r>
              <a:rPr lang="ar-SA"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قوا</a:t>
            </a: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2)تخلف نسبت به </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آئین نامه انضباطی ابلاغی فرماندهی کل </a:t>
            </a:r>
            <a:r>
              <a:rPr lang="ar-SA"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قوا</a:t>
            </a: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r>
            <a:b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3</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مصرف نمودن بيت المال در غير موارد مجاز </a:t>
            </a: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r>
            <a:b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4)</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اعطاي تسهيلات خارج از ضوابط و يا تبعيض</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گونه</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و</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یابنحوی که</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موجب تضييع بيت‌المال يا حقوق ديگران گردد</a:t>
            </a: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b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fa-IR" sz="2800" b="1" cap="all" dirty="0">
                <a:ln w="0"/>
                <a:solidFill>
                  <a:srgbClr val="7030A0"/>
                </a:solidFill>
                <a:cs typeface="B Nazanin" pitchFamily="2" charset="-78"/>
              </a:rPr>
              <a:t>5)صرف بيت‌المال جهت تشويق، پرداخت عيدي، هدايا و كمك بلاعوض به پرسنلِ نيازمند ، برخلاف مقررات سازماني و اختيارات قانوني فرماندهان </a:t>
            </a:r>
            <a:r>
              <a:rPr lang="fa-IR" sz="2800" b="1" cap="all" dirty="0" smtClean="0">
                <a:ln w="0"/>
                <a:solidFill>
                  <a:srgbClr val="7030A0"/>
                </a:solidFill>
                <a:cs typeface="B Nazanin" pitchFamily="2" charset="-78"/>
              </a:rPr>
              <a:t/>
            </a:r>
            <a:br>
              <a:rPr lang="fa-IR" sz="2800" b="1" cap="all" dirty="0" smtClean="0">
                <a:ln w="0"/>
                <a:solidFill>
                  <a:srgbClr val="7030A0"/>
                </a:solidFill>
                <a:cs typeface="B Nazanin" pitchFamily="2" charset="-78"/>
              </a:rPr>
            </a:b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6</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تغییرکاربری خودروهای سازمانی ویااماکن سازمان توسط</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فرماندهان و مسؤولين </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خلاف قوانین ومقررات</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fa-IR" sz="2800" b="1" cap="all" dirty="0" smtClean="0">
                <a:ln w="0"/>
                <a:solidFill>
                  <a:srgbClr val="7030A0"/>
                </a:solidFill>
                <a:cs typeface="B Nazanin" pitchFamily="2" charset="-78"/>
              </a:rPr>
              <a:t> </a:t>
            </a:r>
            <a:r>
              <a:rPr lang="fa-IR" sz="2800" b="1" cap="all" dirty="0">
                <a:ln w="0"/>
                <a:solidFill>
                  <a:srgbClr val="7030A0"/>
                </a:solidFill>
                <a:cs typeface="B Nazanin" pitchFamily="2" charset="-78"/>
              </a:rPr>
              <a:t/>
            </a:r>
            <a:br>
              <a:rPr lang="fa-IR" sz="2800" b="1" cap="all" dirty="0">
                <a:ln w="0"/>
                <a:solidFill>
                  <a:srgbClr val="7030A0"/>
                </a:solidFill>
                <a:cs typeface="B Nazanin" pitchFamily="2" charset="-78"/>
              </a:rPr>
            </a:b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231330423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6535" y="2095500"/>
            <a:ext cx="8667454" cy="47625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7</a:t>
            </a:r>
            <a: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ar-SA"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گذشت </a:t>
            </a: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فرماندهی </a:t>
            </a:r>
            <a:r>
              <a:rPr lang="ar-SA"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ازخسارات</a:t>
            </a:r>
            <a: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وارده </a:t>
            </a:r>
            <a:r>
              <a:rPr lang="ar-SA"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به </a:t>
            </a: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علت سهل‌انگاري </a:t>
            </a:r>
            <a: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افراد</a:t>
            </a:r>
            <a:b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8</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)خسارت  به بیت المال یا کارکنان به خاطرتصمیم اشتباه </a:t>
            </a:r>
            <a:r>
              <a:rPr lang="ar-SA"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فرماندهان</a:t>
            </a: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r>
            <a:b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9</a:t>
            </a: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ايجاد خسارت جاني يا مالي به كاركنان </a:t>
            </a:r>
            <a:r>
              <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ناشی از</a:t>
            </a: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كم‌توجهي </a:t>
            </a:r>
            <a:r>
              <a:rPr lang="ar-SA"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مسئولان</a:t>
            </a:r>
            <a: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r>
            <a:b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10</a:t>
            </a: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)کوتاهی در ايجاد وحدت بين نيروهاي مسلح از جانب </a:t>
            </a:r>
            <a:r>
              <a:rPr lang="ar-SA"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فرماندهان</a:t>
            </a:r>
            <a: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r>
            <a:b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11</a:t>
            </a: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عمل برخلاف مقررات و دستور قانوني مافوق بصورت سليقه اي</a:t>
            </a:r>
            <a:r>
              <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r>
            <a:br>
              <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12</a:t>
            </a: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)کوتاهی فرماندهی درامر آموزش </a:t>
            </a:r>
            <a:r>
              <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های </a:t>
            </a: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عقيدتي، سياسي و تخصصي يگان تحت </a:t>
            </a:r>
            <a:r>
              <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امر</a:t>
            </a:r>
            <a:r>
              <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r>
            <a:br>
              <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13</a:t>
            </a: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)کوتاهی مسئولین درترفیع نیروها</a:t>
            </a:r>
            <a:r>
              <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که موجب تضییع حقوق افراد شود</a:t>
            </a:r>
            <a:br>
              <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14</a:t>
            </a: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)صدورحکم صوری برای جایگاهها ازطرف مسئولان</a:t>
            </a:r>
            <a:r>
              <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و پرداخت و دريافت حقوق و مزايا براساس آن. </a:t>
            </a:r>
            <a:r>
              <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r>
            <a:br>
              <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r>
            <a:br>
              <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r>
            <a:br>
              <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04197100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6514" y="413665"/>
            <a:ext cx="8820979" cy="8433078"/>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rtl="1"/>
            <a:r>
              <a:rPr lang="ar-SA" dirty="0" smtClean="0"/>
              <a:t> </a:t>
            </a:r>
            <a:endParaRPr lang="en-US" dirty="0" smtClean="0"/>
          </a:p>
          <a:p>
            <a:pPr algn="ctr" rtl="1">
              <a:lnSpc>
                <a:spcPct val="150000"/>
              </a:lnSpc>
              <a:spcBef>
                <a:spcPct val="20000"/>
              </a:spcBef>
            </a:pP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15</a:t>
            </a: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)جابجائي </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افراد، امكانات و اعتبارات در سازمان </a:t>
            </a: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برخلاف </a:t>
            </a: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ضوابط </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و مقررات و مجوز لازم از سوي مقام </a:t>
            </a: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مسئول</a:t>
            </a:r>
            <a:endPar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spcBef>
                <a:spcPct val="20000"/>
              </a:spcBef>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a:t>
            </a: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6</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)بکارگیری  یک نفر درچندین شغل توسط مدیران</a:t>
            </a: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،خارج از</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قانون و مقررات و اختيارات قانونى مسئولان و توانايى فرد مذكور</a:t>
            </a:r>
            <a:endPar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spcBef>
                <a:spcPct val="20000"/>
              </a:spcBef>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1</a:t>
            </a: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7</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)بکارگیری نیروهای </a:t>
            </a: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درغیررشته </a:t>
            </a: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تخصصی</a:t>
            </a:r>
          </a:p>
          <a:p>
            <a:pPr algn="ctr" rtl="1">
              <a:lnSpc>
                <a:spcPct val="150000"/>
              </a:lnSpc>
              <a:spcBef>
                <a:spcPct val="20000"/>
              </a:spcBef>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a:t>
            </a: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8</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)بکارگیری نیروهای فاقدصلاحیت اخلاقی درکارها</a:t>
            </a: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درصورتی </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كه خطر ابتلاي به معصيت و گناه را در </a:t>
            </a: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برداشته باشد</a:t>
            </a: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a:p>
            <a:pPr algn="ctr" rtl="1">
              <a:lnSpc>
                <a:spcPct val="150000"/>
              </a:lnSpc>
              <a:spcBef>
                <a:spcPct val="20000"/>
              </a:spcBef>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a:t>
            </a: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9</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)بکارگیری نیروها ازطریق رابطه ای </a:t>
            </a: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برخلاف</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ضوابط و مقررات استخدامي </a:t>
            </a: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ویاتضیع حقوق </a:t>
            </a: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دیگران</a:t>
            </a:r>
          </a:p>
          <a:p>
            <a:pPr algn="ctr" rtl="1">
              <a:lnSpc>
                <a:spcPct val="150000"/>
              </a:lnSpc>
              <a:spcBef>
                <a:spcPct val="20000"/>
              </a:spcBef>
            </a:pP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20</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)جلوگیری مسئولین ازحضورنیروهادر برنامه های ابلاغی </a:t>
            </a:r>
            <a:endPar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a:t>
            </a: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21</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)مجبورکردن نیروبه پذیرش بیش ازیک مسئولیت</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بدون درنظرگرفتن </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مصالح سازمان و همچنين توانايي فرد و جايگاه سازماني و حقوق قانوني نيرو </a:t>
            </a: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spcBef>
                <a:spcPct val="20000"/>
              </a:spcBef>
            </a:pP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spcBef>
                <a:spcPct val="20000"/>
              </a:spcBef>
            </a:pP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spcBef>
                <a:spcPct val="20000"/>
              </a:spcBef>
            </a:pP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spcBef>
                <a:spcPct val="20000"/>
              </a:spcBef>
            </a:pP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spcBef>
                <a:spcPct val="20000"/>
              </a:spcBef>
            </a:pP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383091248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grpId="0" nodeType="clickEffect">
                                  <p:stCondLst>
                                    <p:cond delay="0"/>
                                  </p:stCondLst>
                                  <p:childTnLst>
                                    <p:animEffect transition="out" filter="fade">
                                      <p:cBhvr>
                                        <p:cTn id="6" dur="2000"/>
                                        <p:tgtEl>
                                          <p:spTgt spid="2"/>
                                        </p:tgtEl>
                                      </p:cBhvr>
                                    </p:animEffect>
                                    <p:anim calcmode="lin" valueType="num">
                                      <p:cBhvr>
                                        <p:cTn id="7" dur="2000"/>
                                        <p:tgtEl>
                                          <p:spTgt spid="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2"/>
                                        </p:tgtEl>
                                        <p:attrNameLst>
                                          <p:attrName>ppt_h</p:attrName>
                                        </p:attrNameLst>
                                      </p:cBhvr>
                                      <p:tavLst>
                                        <p:tav tm="0">
                                          <p:val>
                                            <p:strVal val="ppt_h"/>
                                          </p:val>
                                        </p:tav>
                                        <p:tav tm="100000">
                                          <p:val>
                                            <p:strVal val="ppt_h"/>
                                          </p:val>
                                        </p:tav>
                                      </p:tavLst>
                                    </p:anim>
                                    <p:set>
                                      <p:cBhvr>
                                        <p:cTn id="9" dur="1" fill="hold">
                                          <p:stCondLst>
                                            <p:cond delay="1999"/>
                                          </p:stCondLst>
                                        </p:cTn>
                                        <p:tgtEl>
                                          <p:spTgt spid="2"/>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p:cTn id="14"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6"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7" dur="1000"/>
                                        <p:tgtEl>
                                          <p:spTgt spid="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2">
                                            <p:txEl>
                                              <p:pRg st="1" end="1"/>
                                            </p:txEl>
                                          </p:spTgt>
                                        </p:tgtEl>
                                        <p:attrNameLst>
                                          <p:attrName>style.visibility</p:attrName>
                                        </p:attrNameLst>
                                      </p:cBhvr>
                                      <p:to>
                                        <p:strVal val="visible"/>
                                      </p:to>
                                    </p:set>
                                    <p:anim calcmode="lin" valueType="num">
                                      <p:cBhvr>
                                        <p:cTn id="22"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3"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4"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5" dur="1000"/>
                                        <p:tgtEl>
                                          <p:spTgt spid="2">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2">
                                            <p:txEl>
                                              <p:pRg st="13" end="13"/>
                                            </p:txEl>
                                          </p:spTgt>
                                        </p:tgtEl>
                                        <p:attrNameLst>
                                          <p:attrName>style.visibility</p:attrName>
                                        </p:attrNameLst>
                                      </p:cBhvr>
                                      <p:to>
                                        <p:strVal val="visible"/>
                                      </p:to>
                                    </p:set>
                                    <p:anim calcmode="lin" valueType="num">
                                      <p:cBhvr>
                                        <p:cTn id="30" dur="1000" fill="hold"/>
                                        <p:tgtEl>
                                          <p:spTgt spid="2">
                                            <p:txEl>
                                              <p:pRg st="13" end="13"/>
                                            </p:txEl>
                                          </p:spTgt>
                                        </p:tgtEl>
                                        <p:attrNameLst>
                                          <p:attrName>ppt_w</p:attrName>
                                        </p:attrNameLst>
                                      </p:cBhvr>
                                      <p:tavLst>
                                        <p:tav tm="0">
                                          <p:val>
                                            <p:fltVal val="0"/>
                                          </p:val>
                                        </p:tav>
                                        <p:tav tm="100000">
                                          <p:val>
                                            <p:strVal val="#ppt_w"/>
                                          </p:val>
                                        </p:tav>
                                      </p:tavLst>
                                    </p:anim>
                                    <p:anim calcmode="lin" valueType="num">
                                      <p:cBhvr>
                                        <p:cTn id="31" dur="1000" fill="hold"/>
                                        <p:tgtEl>
                                          <p:spTgt spid="2">
                                            <p:txEl>
                                              <p:pRg st="13" end="13"/>
                                            </p:txEl>
                                          </p:spTgt>
                                        </p:tgtEl>
                                        <p:attrNameLst>
                                          <p:attrName>ppt_h</p:attrName>
                                        </p:attrNameLst>
                                      </p:cBhvr>
                                      <p:tavLst>
                                        <p:tav tm="0">
                                          <p:val>
                                            <p:fltVal val="0"/>
                                          </p:val>
                                        </p:tav>
                                        <p:tav tm="100000">
                                          <p:val>
                                            <p:strVal val="#ppt_h"/>
                                          </p:val>
                                        </p:tav>
                                      </p:tavLst>
                                    </p:anim>
                                    <p:anim calcmode="lin" valueType="num">
                                      <p:cBhvr>
                                        <p:cTn id="32" dur="1000" fill="hold"/>
                                        <p:tgtEl>
                                          <p:spTgt spid="2">
                                            <p:txEl>
                                              <p:pRg st="13" end="13"/>
                                            </p:txEl>
                                          </p:spTgt>
                                        </p:tgtEl>
                                        <p:attrNameLst>
                                          <p:attrName>style.rotation</p:attrName>
                                        </p:attrNameLst>
                                      </p:cBhvr>
                                      <p:tavLst>
                                        <p:tav tm="0">
                                          <p:val>
                                            <p:fltVal val="90"/>
                                          </p:val>
                                        </p:tav>
                                        <p:tav tm="100000">
                                          <p:val>
                                            <p:fltVal val="0"/>
                                          </p:val>
                                        </p:tav>
                                      </p:tavLst>
                                    </p:anim>
                                    <p:animEffect transition="in" filter="fade">
                                      <p:cBhvr>
                                        <p:cTn id="33" dur="1000"/>
                                        <p:tgtEl>
                                          <p:spTgt spid="2">
                                            <p:txEl>
                                              <p:pRg st="13" end="1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2">
                                            <p:txEl>
                                              <p:pRg st="2" end="2"/>
                                            </p:txEl>
                                          </p:spTgt>
                                        </p:tgtEl>
                                        <p:attrNameLst>
                                          <p:attrName>style.visibility</p:attrName>
                                        </p:attrNameLst>
                                      </p:cBhvr>
                                      <p:to>
                                        <p:strVal val="visible"/>
                                      </p:to>
                                    </p:set>
                                    <p:anim calcmode="lin" valueType="num">
                                      <p:cBhvr>
                                        <p:cTn id="38"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39"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40"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41" dur="1000"/>
                                        <p:tgtEl>
                                          <p:spTgt spid="2">
                                            <p:txEl>
                                              <p:pRg st="2" end="2"/>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31" presetClass="entr" presetSubtype="0" fill="hold" nodeType="clickEffect">
                                  <p:stCondLst>
                                    <p:cond delay="0"/>
                                  </p:stCondLst>
                                  <p:childTnLst>
                                    <p:set>
                                      <p:cBhvr>
                                        <p:cTn id="45" dur="1" fill="hold">
                                          <p:stCondLst>
                                            <p:cond delay="0"/>
                                          </p:stCondLst>
                                        </p:cTn>
                                        <p:tgtEl>
                                          <p:spTgt spid="2">
                                            <p:txEl>
                                              <p:pRg st="3" end="3"/>
                                            </p:txEl>
                                          </p:spTgt>
                                        </p:tgtEl>
                                        <p:attrNameLst>
                                          <p:attrName>style.visibility</p:attrName>
                                        </p:attrNameLst>
                                      </p:cBhvr>
                                      <p:to>
                                        <p:strVal val="visible"/>
                                      </p:to>
                                    </p:set>
                                    <p:anim calcmode="lin" valueType="num">
                                      <p:cBhvr>
                                        <p:cTn id="46" dur="1000" fill="hold"/>
                                        <p:tgtEl>
                                          <p:spTgt spid="2">
                                            <p:txEl>
                                              <p:pRg st="3" end="3"/>
                                            </p:txEl>
                                          </p:spTgt>
                                        </p:tgtEl>
                                        <p:attrNameLst>
                                          <p:attrName>ppt_w</p:attrName>
                                        </p:attrNameLst>
                                      </p:cBhvr>
                                      <p:tavLst>
                                        <p:tav tm="0">
                                          <p:val>
                                            <p:fltVal val="0"/>
                                          </p:val>
                                        </p:tav>
                                        <p:tav tm="100000">
                                          <p:val>
                                            <p:strVal val="#ppt_w"/>
                                          </p:val>
                                        </p:tav>
                                      </p:tavLst>
                                    </p:anim>
                                    <p:anim calcmode="lin" valueType="num">
                                      <p:cBhvr>
                                        <p:cTn id="47" dur="1000" fill="hold"/>
                                        <p:tgtEl>
                                          <p:spTgt spid="2">
                                            <p:txEl>
                                              <p:pRg st="3" end="3"/>
                                            </p:txEl>
                                          </p:spTgt>
                                        </p:tgtEl>
                                        <p:attrNameLst>
                                          <p:attrName>ppt_h</p:attrName>
                                        </p:attrNameLst>
                                      </p:cBhvr>
                                      <p:tavLst>
                                        <p:tav tm="0">
                                          <p:val>
                                            <p:fltVal val="0"/>
                                          </p:val>
                                        </p:tav>
                                        <p:tav tm="100000">
                                          <p:val>
                                            <p:strVal val="#ppt_h"/>
                                          </p:val>
                                        </p:tav>
                                      </p:tavLst>
                                    </p:anim>
                                    <p:anim calcmode="lin" valueType="num">
                                      <p:cBhvr>
                                        <p:cTn id="48" dur="1000" fill="hold"/>
                                        <p:tgtEl>
                                          <p:spTgt spid="2">
                                            <p:txEl>
                                              <p:pRg st="3" end="3"/>
                                            </p:txEl>
                                          </p:spTgt>
                                        </p:tgtEl>
                                        <p:attrNameLst>
                                          <p:attrName>style.rotation</p:attrName>
                                        </p:attrNameLst>
                                      </p:cBhvr>
                                      <p:tavLst>
                                        <p:tav tm="0">
                                          <p:val>
                                            <p:fltVal val="90"/>
                                          </p:val>
                                        </p:tav>
                                        <p:tav tm="100000">
                                          <p:val>
                                            <p:fltVal val="0"/>
                                          </p:val>
                                        </p:tav>
                                      </p:tavLst>
                                    </p:anim>
                                    <p:animEffect transition="in" filter="fade">
                                      <p:cBhvr>
                                        <p:cTn id="49" dur="1000"/>
                                        <p:tgtEl>
                                          <p:spTgt spid="2">
                                            <p:txEl>
                                              <p:pRg st="3" end="3"/>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31" presetClass="entr" presetSubtype="0" fill="hold" nodeType="clickEffect">
                                  <p:stCondLst>
                                    <p:cond delay="0"/>
                                  </p:stCondLst>
                                  <p:childTnLst>
                                    <p:set>
                                      <p:cBhvr>
                                        <p:cTn id="53" dur="1" fill="hold">
                                          <p:stCondLst>
                                            <p:cond delay="0"/>
                                          </p:stCondLst>
                                        </p:cTn>
                                        <p:tgtEl>
                                          <p:spTgt spid="2">
                                            <p:txEl>
                                              <p:pRg st="4" end="4"/>
                                            </p:txEl>
                                          </p:spTgt>
                                        </p:tgtEl>
                                        <p:attrNameLst>
                                          <p:attrName>style.visibility</p:attrName>
                                        </p:attrNameLst>
                                      </p:cBhvr>
                                      <p:to>
                                        <p:strVal val="visible"/>
                                      </p:to>
                                    </p:set>
                                    <p:anim calcmode="lin" valueType="num">
                                      <p:cBhvr>
                                        <p:cTn id="54" dur="1000" fill="hold"/>
                                        <p:tgtEl>
                                          <p:spTgt spid="2">
                                            <p:txEl>
                                              <p:pRg st="4" end="4"/>
                                            </p:txEl>
                                          </p:spTgt>
                                        </p:tgtEl>
                                        <p:attrNameLst>
                                          <p:attrName>ppt_w</p:attrName>
                                        </p:attrNameLst>
                                      </p:cBhvr>
                                      <p:tavLst>
                                        <p:tav tm="0">
                                          <p:val>
                                            <p:fltVal val="0"/>
                                          </p:val>
                                        </p:tav>
                                        <p:tav tm="100000">
                                          <p:val>
                                            <p:strVal val="#ppt_w"/>
                                          </p:val>
                                        </p:tav>
                                      </p:tavLst>
                                    </p:anim>
                                    <p:anim calcmode="lin" valueType="num">
                                      <p:cBhvr>
                                        <p:cTn id="55" dur="1000" fill="hold"/>
                                        <p:tgtEl>
                                          <p:spTgt spid="2">
                                            <p:txEl>
                                              <p:pRg st="4" end="4"/>
                                            </p:txEl>
                                          </p:spTgt>
                                        </p:tgtEl>
                                        <p:attrNameLst>
                                          <p:attrName>ppt_h</p:attrName>
                                        </p:attrNameLst>
                                      </p:cBhvr>
                                      <p:tavLst>
                                        <p:tav tm="0">
                                          <p:val>
                                            <p:fltVal val="0"/>
                                          </p:val>
                                        </p:tav>
                                        <p:tav tm="100000">
                                          <p:val>
                                            <p:strVal val="#ppt_h"/>
                                          </p:val>
                                        </p:tav>
                                      </p:tavLst>
                                    </p:anim>
                                    <p:anim calcmode="lin" valueType="num">
                                      <p:cBhvr>
                                        <p:cTn id="56" dur="1000" fill="hold"/>
                                        <p:tgtEl>
                                          <p:spTgt spid="2">
                                            <p:txEl>
                                              <p:pRg st="4" end="4"/>
                                            </p:txEl>
                                          </p:spTgt>
                                        </p:tgtEl>
                                        <p:attrNameLst>
                                          <p:attrName>style.rotation</p:attrName>
                                        </p:attrNameLst>
                                      </p:cBhvr>
                                      <p:tavLst>
                                        <p:tav tm="0">
                                          <p:val>
                                            <p:fltVal val="90"/>
                                          </p:val>
                                        </p:tav>
                                        <p:tav tm="100000">
                                          <p:val>
                                            <p:fltVal val="0"/>
                                          </p:val>
                                        </p:tav>
                                      </p:tavLst>
                                    </p:anim>
                                    <p:animEffect transition="in" filter="fade">
                                      <p:cBhvr>
                                        <p:cTn id="57" dur="1000"/>
                                        <p:tgtEl>
                                          <p:spTgt spid="2">
                                            <p:txEl>
                                              <p:pRg st="4" end="4"/>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31" presetClass="entr" presetSubtype="0" fill="hold" nodeType="clickEffect">
                                  <p:stCondLst>
                                    <p:cond delay="0"/>
                                  </p:stCondLst>
                                  <p:childTnLst>
                                    <p:set>
                                      <p:cBhvr>
                                        <p:cTn id="61" dur="1" fill="hold">
                                          <p:stCondLst>
                                            <p:cond delay="0"/>
                                          </p:stCondLst>
                                        </p:cTn>
                                        <p:tgtEl>
                                          <p:spTgt spid="2">
                                            <p:txEl>
                                              <p:pRg st="5" end="5"/>
                                            </p:txEl>
                                          </p:spTgt>
                                        </p:tgtEl>
                                        <p:attrNameLst>
                                          <p:attrName>style.visibility</p:attrName>
                                        </p:attrNameLst>
                                      </p:cBhvr>
                                      <p:to>
                                        <p:strVal val="visible"/>
                                      </p:to>
                                    </p:set>
                                    <p:anim calcmode="lin" valueType="num">
                                      <p:cBhvr>
                                        <p:cTn id="62" dur="1000" fill="hold"/>
                                        <p:tgtEl>
                                          <p:spTgt spid="2">
                                            <p:txEl>
                                              <p:pRg st="5" end="5"/>
                                            </p:txEl>
                                          </p:spTgt>
                                        </p:tgtEl>
                                        <p:attrNameLst>
                                          <p:attrName>ppt_w</p:attrName>
                                        </p:attrNameLst>
                                      </p:cBhvr>
                                      <p:tavLst>
                                        <p:tav tm="0">
                                          <p:val>
                                            <p:fltVal val="0"/>
                                          </p:val>
                                        </p:tav>
                                        <p:tav tm="100000">
                                          <p:val>
                                            <p:strVal val="#ppt_w"/>
                                          </p:val>
                                        </p:tav>
                                      </p:tavLst>
                                    </p:anim>
                                    <p:anim calcmode="lin" valueType="num">
                                      <p:cBhvr>
                                        <p:cTn id="63" dur="1000" fill="hold"/>
                                        <p:tgtEl>
                                          <p:spTgt spid="2">
                                            <p:txEl>
                                              <p:pRg st="5" end="5"/>
                                            </p:txEl>
                                          </p:spTgt>
                                        </p:tgtEl>
                                        <p:attrNameLst>
                                          <p:attrName>ppt_h</p:attrName>
                                        </p:attrNameLst>
                                      </p:cBhvr>
                                      <p:tavLst>
                                        <p:tav tm="0">
                                          <p:val>
                                            <p:fltVal val="0"/>
                                          </p:val>
                                        </p:tav>
                                        <p:tav tm="100000">
                                          <p:val>
                                            <p:strVal val="#ppt_h"/>
                                          </p:val>
                                        </p:tav>
                                      </p:tavLst>
                                    </p:anim>
                                    <p:anim calcmode="lin" valueType="num">
                                      <p:cBhvr>
                                        <p:cTn id="64" dur="1000" fill="hold"/>
                                        <p:tgtEl>
                                          <p:spTgt spid="2">
                                            <p:txEl>
                                              <p:pRg st="5" end="5"/>
                                            </p:txEl>
                                          </p:spTgt>
                                        </p:tgtEl>
                                        <p:attrNameLst>
                                          <p:attrName>style.rotation</p:attrName>
                                        </p:attrNameLst>
                                      </p:cBhvr>
                                      <p:tavLst>
                                        <p:tav tm="0">
                                          <p:val>
                                            <p:fltVal val="90"/>
                                          </p:val>
                                        </p:tav>
                                        <p:tav tm="100000">
                                          <p:val>
                                            <p:fltVal val="0"/>
                                          </p:val>
                                        </p:tav>
                                      </p:tavLst>
                                    </p:anim>
                                    <p:animEffect transition="in" filter="fade">
                                      <p:cBhvr>
                                        <p:cTn id="65" dur="1000"/>
                                        <p:tgtEl>
                                          <p:spTgt spid="2">
                                            <p:txEl>
                                              <p:pRg st="5" end="5"/>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31" presetClass="entr" presetSubtype="0" fill="hold" nodeType="clickEffect">
                                  <p:stCondLst>
                                    <p:cond delay="0"/>
                                  </p:stCondLst>
                                  <p:childTnLst>
                                    <p:set>
                                      <p:cBhvr>
                                        <p:cTn id="69" dur="1" fill="hold">
                                          <p:stCondLst>
                                            <p:cond delay="0"/>
                                          </p:stCondLst>
                                        </p:cTn>
                                        <p:tgtEl>
                                          <p:spTgt spid="2">
                                            <p:txEl>
                                              <p:pRg st="6" end="6"/>
                                            </p:txEl>
                                          </p:spTgt>
                                        </p:tgtEl>
                                        <p:attrNameLst>
                                          <p:attrName>style.visibility</p:attrName>
                                        </p:attrNameLst>
                                      </p:cBhvr>
                                      <p:to>
                                        <p:strVal val="visible"/>
                                      </p:to>
                                    </p:set>
                                    <p:anim calcmode="lin" valueType="num">
                                      <p:cBhvr>
                                        <p:cTn id="70" dur="1000" fill="hold"/>
                                        <p:tgtEl>
                                          <p:spTgt spid="2">
                                            <p:txEl>
                                              <p:pRg st="6" end="6"/>
                                            </p:txEl>
                                          </p:spTgt>
                                        </p:tgtEl>
                                        <p:attrNameLst>
                                          <p:attrName>ppt_w</p:attrName>
                                        </p:attrNameLst>
                                      </p:cBhvr>
                                      <p:tavLst>
                                        <p:tav tm="0">
                                          <p:val>
                                            <p:fltVal val="0"/>
                                          </p:val>
                                        </p:tav>
                                        <p:tav tm="100000">
                                          <p:val>
                                            <p:strVal val="#ppt_w"/>
                                          </p:val>
                                        </p:tav>
                                      </p:tavLst>
                                    </p:anim>
                                    <p:anim calcmode="lin" valueType="num">
                                      <p:cBhvr>
                                        <p:cTn id="71" dur="1000" fill="hold"/>
                                        <p:tgtEl>
                                          <p:spTgt spid="2">
                                            <p:txEl>
                                              <p:pRg st="6" end="6"/>
                                            </p:txEl>
                                          </p:spTgt>
                                        </p:tgtEl>
                                        <p:attrNameLst>
                                          <p:attrName>ppt_h</p:attrName>
                                        </p:attrNameLst>
                                      </p:cBhvr>
                                      <p:tavLst>
                                        <p:tav tm="0">
                                          <p:val>
                                            <p:fltVal val="0"/>
                                          </p:val>
                                        </p:tav>
                                        <p:tav tm="100000">
                                          <p:val>
                                            <p:strVal val="#ppt_h"/>
                                          </p:val>
                                        </p:tav>
                                      </p:tavLst>
                                    </p:anim>
                                    <p:anim calcmode="lin" valueType="num">
                                      <p:cBhvr>
                                        <p:cTn id="72" dur="1000" fill="hold"/>
                                        <p:tgtEl>
                                          <p:spTgt spid="2">
                                            <p:txEl>
                                              <p:pRg st="6" end="6"/>
                                            </p:txEl>
                                          </p:spTgt>
                                        </p:tgtEl>
                                        <p:attrNameLst>
                                          <p:attrName>style.rotation</p:attrName>
                                        </p:attrNameLst>
                                      </p:cBhvr>
                                      <p:tavLst>
                                        <p:tav tm="0">
                                          <p:val>
                                            <p:fltVal val="90"/>
                                          </p:val>
                                        </p:tav>
                                        <p:tav tm="100000">
                                          <p:val>
                                            <p:fltVal val="0"/>
                                          </p:val>
                                        </p:tav>
                                      </p:tavLst>
                                    </p:anim>
                                    <p:animEffect transition="in" filter="fade">
                                      <p:cBhvr>
                                        <p:cTn id="73" dur="1000"/>
                                        <p:tgtEl>
                                          <p:spTgt spid="2">
                                            <p:txEl>
                                              <p:pRg st="6" end="6"/>
                                            </p:txEl>
                                          </p:spTgt>
                                        </p:tgtEl>
                                      </p:cBhvr>
                                    </p:animEffect>
                                  </p:childTnLst>
                                </p:cTn>
                              </p:par>
                            </p:childTnLst>
                          </p:cTn>
                        </p:par>
                      </p:childTnLst>
                    </p:cTn>
                  </p:par>
                  <p:par>
                    <p:cTn id="74" fill="hold">
                      <p:stCondLst>
                        <p:cond delay="indefinite"/>
                      </p:stCondLst>
                      <p:childTnLst>
                        <p:par>
                          <p:cTn id="75" fill="hold">
                            <p:stCondLst>
                              <p:cond delay="0"/>
                            </p:stCondLst>
                            <p:childTnLst>
                              <p:par>
                                <p:cTn id="76" presetID="31" presetClass="entr" presetSubtype="0" fill="hold" nodeType="clickEffect">
                                  <p:stCondLst>
                                    <p:cond delay="0"/>
                                  </p:stCondLst>
                                  <p:childTnLst>
                                    <p:set>
                                      <p:cBhvr>
                                        <p:cTn id="77" dur="1" fill="hold">
                                          <p:stCondLst>
                                            <p:cond delay="0"/>
                                          </p:stCondLst>
                                        </p:cTn>
                                        <p:tgtEl>
                                          <p:spTgt spid="2">
                                            <p:txEl>
                                              <p:pRg st="9" end="9"/>
                                            </p:txEl>
                                          </p:spTgt>
                                        </p:tgtEl>
                                        <p:attrNameLst>
                                          <p:attrName>style.visibility</p:attrName>
                                        </p:attrNameLst>
                                      </p:cBhvr>
                                      <p:to>
                                        <p:strVal val="visible"/>
                                      </p:to>
                                    </p:set>
                                    <p:anim calcmode="lin" valueType="num">
                                      <p:cBhvr>
                                        <p:cTn id="78" dur="1000" fill="hold"/>
                                        <p:tgtEl>
                                          <p:spTgt spid="2">
                                            <p:txEl>
                                              <p:pRg st="9" end="9"/>
                                            </p:txEl>
                                          </p:spTgt>
                                        </p:tgtEl>
                                        <p:attrNameLst>
                                          <p:attrName>ppt_w</p:attrName>
                                        </p:attrNameLst>
                                      </p:cBhvr>
                                      <p:tavLst>
                                        <p:tav tm="0">
                                          <p:val>
                                            <p:fltVal val="0"/>
                                          </p:val>
                                        </p:tav>
                                        <p:tav tm="100000">
                                          <p:val>
                                            <p:strVal val="#ppt_w"/>
                                          </p:val>
                                        </p:tav>
                                      </p:tavLst>
                                    </p:anim>
                                    <p:anim calcmode="lin" valueType="num">
                                      <p:cBhvr>
                                        <p:cTn id="79" dur="1000" fill="hold"/>
                                        <p:tgtEl>
                                          <p:spTgt spid="2">
                                            <p:txEl>
                                              <p:pRg st="9" end="9"/>
                                            </p:txEl>
                                          </p:spTgt>
                                        </p:tgtEl>
                                        <p:attrNameLst>
                                          <p:attrName>ppt_h</p:attrName>
                                        </p:attrNameLst>
                                      </p:cBhvr>
                                      <p:tavLst>
                                        <p:tav tm="0">
                                          <p:val>
                                            <p:fltVal val="0"/>
                                          </p:val>
                                        </p:tav>
                                        <p:tav tm="100000">
                                          <p:val>
                                            <p:strVal val="#ppt_h"/>
                                          </p:val>
                                        </p:tav>
                                      </p:tavLst>
                                    </p:anim>
                                    <p:anim calcmode="lin" valueType="num">
                                      <p:cBhvr>
                                        <p:cTn id="80" dur="1000" fill="hold"/>
                                        <p:tgtEl>
                                          <p:spTgt spid="2">
                                            <p:txEl>
                                              <p:pRg st="9" end="9"/>
                                            </p:txEl>
                                          </p:spTgt>
                                        </p:tgtEl>
                                        <p:attrNameLst>
                                          <p:attrName>style.rotation</p:attrName>
                                        </p:attrNameLst>
                                      </p:cBhvr>
                                      <p:tavLst>
                                        <p:tav tm="0">
                                          <p:val>
                                            <p:fltVal val="90"/>
                                          </p:val>
                                        </p:tav>
                                        <p:tav tm="100000">
                                          <p:val>
                                            <p:fltVal val="0"/>
                                          </p:val>
                                        </p:tav>
                                      </p:tavLst>
                                    </p:anim>
                                    <p:animEffect transition="in" filter="fade">
                                      <p:cBhvr>
                                        <p:cTn id="81" dur="1000"/>
                                        <p:tgtEl>
                                          <p:spTgt spid="2">
                                            <p:txEl>
                                              <p:pRg st="9" end="9"/>
                                            </p:txEl>
                                          </p:spTgt>
                                        </p:tgtEl>
                                      </p:cBhvr>
                                    </p:animEffect>
                                  </p:childTnLst>
                                </p:cTn>
                              </p:par>
                            </p:childTnLst>
                          </p:cTn>
                        </p:par>
                      </p:childTnLst>
                    </p:cTn>
                  </p:par>
                  <p:par>
                    <p:cTn id="82" fill="hold">
                      <p:stCondLst>
                        <p:cond delay="indefinite"/>
                      </p:stCondLst>
                      <p:childTnLst>
                        <p:par>
                          <p:cTn id="83" fill="hold">
                            <p:stCondLst>
                              <p:cond delay="0"/>
                            </p:stCondLst>
                            <p:childTnLst>
                              <p:par>
                                <p:cTn id="84" presetID="31" presetClass="entr" presetSubtype="0" fill="hold" nodeType="clickEffect">
                                  <p:stCondLst>
                                    <p:cond delay="0"/>
                                  </p:stCondLst>
                                  <p:childTnLst>
                                    <p:set>
                                      <p:cBhvr>
                                        <p:cTn id="85" dur="1" fill="hold">
                                          <p:stCondLst>
                                            <p:cond delay="0"/>
                                          </p:stCondLst>
                                        </p:cTn>
                                        <p:tgtEl>
                                          <p:spTgt spid="2">
                                            <p:txEl>
                                              <p:pRg st="7" end="7"/>
                                            </p:txEl>
                                          </p:spTgt>
                                        </p:tgtEl>
                                        <p:attrNameLst>
                                          <p:attrName>style.visibility</p:attrName>
                                        </p:attrNameLst>
                                      </p:cBhvr>
                                      <p:to>
                                        <p:strVal val="visible"/>
                                      </p:to>
                                    </p:set>
                                    <p:anim calcmode="lin" valueType="num">
                                      <p:cBhvr>
                                        <p:cTn id="86" dur="1000" fill="hold"/>
                                        <p:tgtEl>
                                          <p:spTgt spid="2">
                                            <p:txEl>
                                              <p:pRg st="7" end="7"/>
                                            </p:txEl>
                                          </p:spTgt>
                                        </p:tgtEl>
                                        <p:attrNameLst>
                                          <p:attrName>ppt_w</p:attrName>
                                        </p:attrNameLst>
                                      </p:cBhvr>
                                      <p:tavLst>
                                        <p:tav tm="0">
                                          <p:val>
                                            <p:fltVal val="0"/>
                                          </p:val>
                                        </p:tav>
                                        <p:tav tm="100000">
                                          <p:val>
                                            <p:strVal val="#ppt_w"/>
                                          </p:val>
                                        </p:tav>
                                      </p:tavLst>
                                    </p:anim>
                                    <p:anim calcmode="lin" valueType="num">
                                      <p:cBhvr>
                                        <p:cTn id="87" dur="1000" fill="hold"/>
                                        <p:tgtEl>
                                          <p:spTgt spid="2">
                                            <p:txEl>
                                              <p:pRg st="7" end="7"/>
                                            </p:txEl>
                                          </p:spTgt>
                                        </p:tgtEl>
                                        <p:attrNameLst>
                                          <p:attrName>ppt_h</p:attrName>
                                        </p:attrNameLst>
                                      </p:cBhvr>
                                      <p:tavLst>
                                        <p:tav tm="0">
                                          <p:val>
                                            <p:fltVal val="0"/>
                                          </p:val>
                                        </p:tav>
                                        <p:tav tm="100000">
                                          <p:val>
                                            <p:strVal val="#ppt_h"/>
                                          </p:val>
                                        </p:tav>
                                      </p:tavLst>
                                    </p:anim>
                                    <p:anim calcmode="lin" valueType="num">
                                      <p:cBhvr>
                                        <p:cTn id="88" dur="1000" fill="hold"/>
                                        <p:tgtEl>
                                          <p:spTgt spid="2">
                                            <p:txEl>
                                              <p:pRg st="7" end="7"/>
                                            </p:txEl>
                                          </p:spTgt>
                                        </p:tgtEl>
                                        <p:attrNameLst>
                                          <p:attrName>style.rotation</p:attrName>
                                        </p:attrNameLst>
                                      </p:cBhvr>
                                      <p:tavLst>
                                        <p:tav tm="0">
                                          <p:val>
                                            <p:fltVal val="90"/>
                                          </p:val>
                                        </p:tav>
                                        <p:tav tm="100000">
                                          <p:val>
                                            <p:fltVal val="0"/>
                                          </p:val>
                                        </p:tav>
                                      </p:tavLst>
                                    </p:anim>
                                    <p:animEffect transition="in" filter="fade">
                                      <p:cBhvr>
                                        <p:cTn id="89" dur="1000"/>
                                        <p:tgtEl>
                                          <p:spTgt spid="2">
                                            <p:txEl>
                                              <p:pRg st="7" end="7"/>
                                            </p:txEl>
                                          </p:spTgt>
                                        </p:tgtEl>
                                      </p:cBhvr>
                                    </p:animEffect>
                                  </p:childTnLst>
                                </p:cTn>
                              </p:par>
                            </p:childTnLst>
                          </p:cTn>
                        </p:par>
                      </p:childTnLst>
                    </p:cTn>
                  </p:par>
                  <p:par>
                    <p:cTn id="90" fill="hold">
                      <p:stCondLst>
                        <p:cond delay="indefinite"/>
                      </p:stCondLst>
                      <p:childTnLst>
                        <p:par>
                          <p:cTn id="91" fill="hold">
                            <p:stCondLst>
                              <p:cond delay="0"/>
                            </p:stCondLst>
                            <p:childTnLst>
                              <p:par>
                                <p:cTn id="92" presetID="31" presetClass="entr" presetSubtype="0" fill="hold" nodeType="clickEffect">
                                  <p:stCondLst>
                                    <p:cond delay="0"/>
                                  </p:stCondLst>
                                  <p:childTnLst>
                                    <p:set>
                                      <p:cBhvr>
                                        <p:cTn id="93" dur="1" fill="hold">
                                          <p:stCondLst>
                                            <p:cond delay="0"/>
                                          </p:stCondLst>
                                        </p:cTn>
                                        <p:tgtEl>
                                          <p:spTgt spid="2">
                                            <p:txEl>
                                              <p:pRg st="8" end="8"/>
                                            </p:txEl>
                                          </p:spTgt>
                                        </p:tgtEl>
                                        <p:attrNameLst>
                                          <p:attrName>style.visibility</p:attrName>
                                        </p:attrNameLst>
                                      </p:cBhvr>
                                      <p:to>
                                        <p:strVal val="visible"/>
                                      </p:to>
                                    </p:set>
                                    <p:anim calcmode="lin" valueType="num">
                                      <p:cBhvr>
                                        <p:cTn id="94" dur="1000" fill="hold"/>
                                        <p:tgtEl>
                                          <p:spTgt spid="2">
                                            <p:txEl>
                                              <p:pRg st="8" end="8"/>
                                            </p:txEl>
                                          </p:spTgt>
                                        </p:tgtEl>
                                        <p:attrNameLst>
                                          <p:attrName>ppt_w</p:attrName>
                                        </p:attrNameLst>
                                      </p:cBhvr>
                                      <p:tavLst>
                                        <p:tav tm="0">
                                          <p:val>
                                            <p:fltVal val="0"/>
                                          </p:val>
                                        </p:tav>
                                        <p:tav tm="100000">
                                          <p:val>
                                            <p:strVal val="#ppt_w"/>
                                          </p:val>
                                        </p:tav>
                                      </p:tavLst>
                                    </p:anim>
                                    <p:anim calcmode="lin" valueType="num">
                                      <p:cBhvr>
                                        <p:cTn id="95" dur="1000" fill="hold"/>
                                        <p:tgtEl>
                                          <p:spTgt spid="2">
                                            <p:txEl>
                                              <p:pRg st="8" end="8"/>
                                            </p:txEl>
                                          </p:spTgt>
                                        </p:tgtEl>
                                        <p:attrNameLst>
                                          <p:attrName>ppt_h</p:attrName>
                                        </p:attrNameLst>
                                      </p:cBhvr>
                                      <p:tavLst>
                                        <p:tav tm="0">
                                          <p:val>
                                            <p:fltVal val="0"/>
                                          </p:val>
                                        </p:tav>
                                        <p:tav tm="100000">
                                          <p:val>
                                            <p:strVal val="#ppt_h"/>
                                          </p:val>
                                        </p:tav>
                                      </p:tavLst>
                                    </p:anim>
                                    <p:anim calcmode="lin" valueType="num">
                                      <p:cBhvr>
                                        <p:cTn id="96" dur="1000" fill="hold"/>
                                        <p:tgtEl>
                                          <p:spTgt spid="2">
                                            <p:txEl>
                                              <p:pRg st="8" end="8"/>
                                            </p:txEl>
                                          </p:spTgt>
                                        </p:tgtEl>
                                        <p:attrNameLst>
                                          <p:attrName>style.rotation</p:attrName>
                                        </p:attrNameLst>
                                      </p:cBhvr>
                                      <p:tavLst>
                                        <p:tav tm="0">
                                          <p:val>
                                            <p:fltVal val="90"/>
                                          </p:val>
                                        </p:tav>
                                        <p:tav tm="100000">
                                          <p:val>
                                            <p:fltVal val="0"/>
                                          </p:val>
                                        </p:tav>
                                      </p:tavLst>
                                    </p:anim>
                                    <p:animEffect transition="in" filter="fade">
                                      <p:cBhvr>
                                        <p:cTn id="97" dur="10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6525" y="0"/>
            <a:ext cx="8415935" cy="5678478"/>
          </a:xfrm>
          <a:prstGeom prst="rect">
            <a:avLst/>
          </a:prstGeom>
        </p:spPr>
        <p:txBody>
          <a:bodyPr wrap="square">
            <a:spAutoFit/>
          </a:bodyPr>
          <a:lstStyle/>
          <a:p>
            <a:pPr algn="ctr" rtl="1">
              <a:lnSpc>
                <a:spcPct val="150000"/>
              </a:lnSpc>
            </a:pPr>
            <a:r>
              <a:rPr lang="ar-SA" dirty="0" smtClean="0"/>
              <a:t> </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22</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برگزاري مجالس گوناگون توسط مسئولان در وقت اداري،بدون رعایت مصالح بیت المال وارباب رجوع </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defRPr/>
            </a:pPr>
            <a: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23</a:t>
            </a:r>
            <a:r>
              <a:rPr lang="ar-SA"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پرداختن به کارهای شخصی، دروقت اداری</a:t>
            </a:r>
            <a:endPar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defRPr/>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24)</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خروج ازمحل کارجهت امرشخصی</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defRPr/>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25</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پرداختن به کارهای دیگراداری درساعت مخصوص  یک برنامه ابلاغی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r>
            <a:b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مثل ورزش بدون هماهنگی ومجوز</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defRPr/>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26</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اجرای برنامه</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های مختلف در</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سطح رده  بدون ابلاغ ومجوز مافوق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a:lnSpc>
                <a:spcPct val="150000"/>
              </a:lnSpc>
              <a:defRPr/>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27</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پیگیری کارهای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اداری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شخصی دروقت اداری،</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بدون گرفتن مرخصی</a:t>
            </a:r>
            <a:endPar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a:lnSpc>
                <a:spcPct val="150000"/>
              </a:lnSpc>
              <a:defRPr/>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28</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پرداخت و دریافت مزا</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یای جایگاهی، غیرازجایگاه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محل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اشتغال</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857120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3525" y="1043735"/>
            <a:ext cx="9144000" cy="5544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ts val="4700"/>
              </a:lnSpc>
              <a:defRPr/>
            </a:pPr>
            <a: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29</a:t>
            </a:r>
            <a:r>
              <a:rPr lang="ar-SA"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استخدام وبکارگیری افراد، بدون داشتن صلاحیتها</a:t>
            </a:r>
            <a:r>
              <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و شرائط</a:t>
            </a: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لازم</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ts val="4700"/>
              </a:lnSpc>
              <a:defRPr/>
            </a:pPr>
            <a:r>
              <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30</a:t>
            </a: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دریافت اضافه کاری صوری  </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defRPr/>
            </a:pPr>
            <a: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31</a:t>
            </a:r>
            <a:r>
              <a:rPr lang="ar-SA"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پرداختن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به کارهای شخصی، دروقت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اداری</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defRPr/>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32)</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خروج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ازمحل کارجهت امرشخصی</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defRPr/>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۳3</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پرداختن به کارهای دیگراداری درساعت مخصوص  یک برنامه ابلاغی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r>
            <a:b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مثل ورزش بدون هماهنگی ومجوز</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a:lnSpc>
                <a:spcPct val="150000"/>
              </a:lnSpc>
              <a:defRPr/>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34</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پیگیری کارهای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اداری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شخصی دروقت اداری،</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بدون گرفتن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مرخصی</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a:lnSpc>
                <a:spcPts val="4700"/>
              </a:lnSpc>
              <a:defRPr/>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35</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استخدام وبکارگیری افراد، بدون داشتن صلاحیتها</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و </a:t>
            </a:r>
            <a:r>
              <a:rPr lang="fa-IR" sz="2400" b="1" dirty="0" err="1">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شرائط</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لازم</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a:lnSpc>
                <a:spcPct val="150000"/>
              </a:lnSpc>
              <a:defRPr/>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9253424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399147"/>
            <a:ext cx="8640960" cy="614014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cap="all" dirty="0" smtClean="0">
                <a:ln w="0"/>
                <a:solidFill>
                  <a:srgbClr val="7030A0"/>
                </a:solidFill>
                <a:latin typeface="Calibri"/>
                <a:cs typeface="B Nazanin" pitchFamily="2" charset="-78"/>
              </a:rPr>
              <a:t>2)سفارش </a:t>
            </a:r>
            <a:r>
              <a:rPr lang="fa-IR" sz="2400" b="1" cap="all" dirty="0">
                <a:ln w="0"/>
                <a:solidFill>
                  <a:srgbClr val="7030A0"/>
                </a:solidFill>
                <a:latin typeface="Calibri"/>
                <a:cs typeface="B Nazanin" pitchFamily="2" charset="-78"/>
              </a:rPr>
              <a:t>به دوری ازویژه سازی و اختصاص به خوددادن بیت المال ؛ نظیر توصیه به مالک اشتر که فرمود</a:t>
            </a:r>
            <a:r>
              <a:rPr lang="fa-IR" sz="2400" b="1" cap="all" dirty="0" smtClean="0">
                <a:ln w="0"/>
                <a:solidFill>
                  <a:srgbClr val="7030A0"/>
                </a:solidFill>
                <a:latin typeface="Calibri"/>
                <a:cs typeface="B Nazanin" pitchFamily="2" charset="-78"/>
              </a:rPr>
              <a:t>:</a:t>
            </a:r>
          </a:p>
          <a:p>
            <a:pPr algn="ctr" rtl="1">
              <a:lnSpc>
                <a:spcPct val="150000"/>
              </a:lnSpc>
            </a:pPr>
            <a:r>
              <a:rPr lang="fa-IR" sz="2400" b="1" cap="all" dirty="0" smtClean="0">
                <a:ln w="0"/>
                <a:solidFill>
                  <a:srgbClr val="7030A0"/>
                </a:solidFill>
                <a:latin typeface="Calibri"/>
                <a:cs typeface="B Nazanin" pitchFamily="2" charset="-78"/>
                <a:hlinkClick r:id="rId3"/>
              </a:rPr>
              <a:t>«إيّاكَ </a:t>
            </a:r>
            <a:r>
              <a:rPr lang="fa-IR" sz="2400" b="1" cap="all" dirty="0">
                <a:ln w="0"/>
                <a:solidFill>
                  <a:srgbClr val="7030A0"/>
                </a:solidFill>
                <a:latin typeface="Calibri"/>
                <a:cs typeface="B Nazanin" pitchFamily="2" charset="-78"/>
                <a:hlinkClick r:id="rId3"/>
              </a:rPr>
              <a:t>وَ الاستئثارَ بِمَا الناسُ فيهِ أُسْوَه»بپرهيز از ويژه سازى (انحصار طلبى) در چيزهايى كه همه مردم در آنها برابرند.                                          </a:t>
            </a:r>
            <a:endParaRPr lang="fa-IR" sz="2400" b="1" cap="all" dirty="0" smtClean="0">
              <a:ln w="0"/>
              <a:solidFill>
                <a:srgbClr val="7030A0"/>
              </a:solidFill>
              <a:latin typeface="Calibri"/>
              <a:cs typeface="B Nazanin" pitchFamily="2" charset="-78"/>
              <a:hlinkClick r:id="rId3"/>
            </a:endParaRPr>
          </a:p>
          <a:p>
            <a:pPr algn="ctr" rtl="1">
              <a:lnSpc>
                <a:spcPct val="150000"/>
              </a:lnSpc>
            </a:pPr>
            <a:r>
              <a:rPr lang="fa-IR" sz="2400" b="1" cap="all" dirty="0" smtClean="0">
                <a:ln w="0"/>
                <a:solidFill>
                  <a:srgbClr val="7030A0"/>
                </a:solidFill>
                <a:latin typeface="Calibri"/>
                <a:cs typeface="B Nazanin" pitchFamily="2" charset="-78"/>
                <a:hlinkClick r:id="rId3"/>
              </a:rPr>
              <a:t>بدیهی </a:t>
            </a:r>
            <a:r>
              <a:rPr lang="fa-IR" sz="2400" b="1" cap="all" dirty="0">
                <a:ln w="0"/>
                <a:solidFill>
                  <a:srgbClr val="7030A0"/>
                </a:solidFill>
                <a:latin typeface="Calibri"/>
                <a:cs typeface="B Nazanin" pitchFamily="2" charset="-78"/>
                <a:hlinkClick r:id="rId3"/>
              </a:rPr>
              <a:t>است یکی ازخطراتی که درمورد بیت المال وجوددارد استفاده های شخصی ازآنها توسط مدیران ومتصدیان امر است لذا امام حتی هنگام شهادت اظهارنگرانی می فرماید ازاینکه حاکمانی زمام امورمسلمین رابه دست گیرند واموال وامکانات بیت المال را بخوداختصاص دهند</a:t>
            </a:r>
            <a:r>
              <a:rPr lang="fa-IR" sz="2400" b="1" cap="all" dirty="0">
                <a:ln w="0"/>
                <a:solidFill>
                  <a:srgbClr val="7030A0"/>
                </a:solidFill>
                <a:latin typeface="Calibri"/>
                <a:cs typeface="B Nazanin" pitchFamily="2" charset="-78"/>
                <a:hlinkClick r:id="rId4"/>
              </a:rPr>
              <a:t> </a:t>
            </a:r>
            <a:endParaRPr lang="fa-IR" sz="2400" b="1" cap="all" dirty="0" smtClean="0">
              <a:ln w="0"/>
              <a:solidFill>
                <a:srgbClr val="7030A0"/>
              </a:solidFill>
              <a:latin typeface="Calibri"/>
              <a:cs typeface="B Nazanin" pitchFamily="2" charset="-78"/>
              <a:hlinkClick r:id="rId4"/>
            </a:endParaRPr>
          </a:p>
          <a:p>
            <a:pPr algn="ctr" rtl="1">
              <a:lnSpc>
                <a:spcPct val="150000"/>
              </a:lnSpc>
            </a:pPr>
            <a:r>
              <a:rPr lang="fa-IR" sz="2400" b="1" cap="all" dirty="0" smtClean="0">
                <a:ln w="0"/>
                <a:solidFill>
                  <a:srgbClr val="7030A0"/>
                </a:solidFill>
                <a:latin typeface="Calibri"/>
                <a:cs typeface="B Nazanin" pitchFamily="2" charset="-78"/>
                <a:hlinkClick r:id="rId4"/>
              </a:rPr>
              <a:t>درنامه </a:t>
            </a:r>
            <a:r>
              <a:rPr lang="fa-IR" sz="2400" b="1" cap="all" dirty="0">
                <a:ln w="0"/>
                <a:solidFill>
                  <a:srgbClr val="7030A0"/>
                </a:solidFill>
                <a:latin typeface="Calibri"/>
                <a:cs typeface="B Nazanin" pitchFamily="2" charset="-78"/>
                <a:hlinkClick r:id="rId4"/>
              </a:rPr>
              <a:t>62 نهج البلاغه </a:t>
            </a:r>
            <a:r>
              <a:rPr lang="fa-IR" sz="2400" b="1" cap="all" dirty="0" smtClean="0">
                <a:ln w="0"/>
                <a:solidFill>
                  <a:srgbClr val="7030A0"/>
                </a:solidFill>
                <a:latin typeface="Calibri"/>
                <a:cs typeface="B Nazanin" pitchFamily="2" charset="-78"/>
                <a:hlinkClick r:id="rId4"/>
              </a:rPr>
              <a:t>فرمود:«وَلكِنَّني </a:t>
            </a:r>
            <a:r>
              <a:rPr lang="fa-IR" sz="2400" b="1" cap="all" dirty="0">
                <a:ln w="0"/>
                <a:solidFill>
                  <a:srgbClr val="7030A0"/>
                </a:solidFill>
                <a:latin typeface="Calibri"/>
                <a:cs typeface="B Nazanin" pitchFamily="2" charset="-78"/>
                <a:hlinkClick r:id="rId4"/>
              </a:rPr>
              <a:t>آسى أنْ يَلِيَ أمْرَ هذِهِ الْأُمَّةِ سُفَهاؤها وَ فُجّارُها فَيَتَّخِذُوا مالَ</a:t>
            </a:r>
            <a:r>
              <a:rPr lang="en-US" sz="2400" b="1" cap="all" dirty="0">
                <a:ln w="0"/>
                <a:solidFill>
                  <a:srgbClr val="7030A0"/>
                </a:solidFill>
                <a:latin typeface="Calibri"/>
                <a:cs typeface="B Nazanin" pitchFamily="2" charset="-78"/>
                <a:hlinkClick r:id="rId4"/>
              </a:rPr>
              <a:t> </a:t>
            </a:r>
            <a:r>
              <a:rPr lang="fa-IR" sz="2400" b="1" cap="all" dirty="0">
                <a:ln w="0"/>
                <a:solidFill>
                  <a:srgbClr val="7030A0"/>
                </a:solidFill>
                <a:latin typeface="Calibri"/>
                <a:cs typeface="B Nazanin" pitchFamily="2" charset="-78"/>
                <a:hlinkClick r:id="rId4"/>
              </a:rPr>
              <a:t>اللّه دُوَلاً </a:t>
            </a:r>
            <a:r>
              <a:rPr lang="en-US" sz="2400" b="1" cap="all" dirty="0">
                <a:ln w="0"/>
                <a:solidFill>
                  <a:srgbClr val="7030A0"/>
                </a:solidFill>
                <a:latin typeface="Calibri"/>
                <a:cs typeface="B Nazanin" pitchFamily="2" charset="-78"/>
                <a:hlinkClick r:id="rId4"/>
              </a:rPr>
              <a:t>... </a:t>
            </a:r>
            <a:r>
              <a:rPr lang="fa-IR" sz="2400" b="1" cap="all" dirty="0">
                <a:ln w="0"/>
                <a:solidFill>
                  <a:srgbClr val="7030A0"/>
                </a:solidFill>
                <a:latin typeface="Calibri"/>
                <a:cs typeface="B Nazanin" pitchFamily="2" charset="-78"/>
                <a:hlinkClick r:id="rId4"/>
              </a:rPr>
              <a:t>»از اين اندوهناكم كه سرپرستى حكومت اين امّت به دست بى خردان و نابكاران افتد، بيت المال را به انحصار در آورند </a:t>
            </a:r>
          </a:p>
        </p:txBody>
      </p:sp>
    </p:spTree>
    <p:extLst>
      <p:ext uri="{BB962C8B-B14F-4D97-AF65-F5344CB8AC3E}">
        <p14:creationId xmlns:p14="http://schemas.microsoft.com/office/powerpoint/2010/main" val="273113504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998730"/>
            <a:ext cx="8802469" cy="9602629"/>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lnSpc>
                <a:spcPct val="150000"/>
              </a:lnSpc>
              <a:defRPr/>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36</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دیرسرکارآمدن ویازودترازوقت مقررازمحل کار خارج شدن وثبت ساعت کاری غیرواقعی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a:lnSpc>
                <a:spcPct val="150000"/>
              </a:lnSpc>
              <a:defRPr/>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37</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اشتغال به مشاغل ممنوعه</a:t>
            </a:r>
            <a:r>
              <a:rPr lang="ar-SA" sz="2800" kern="0" dirty="0">
                <a:solidFill>
                  <a:schemeClr val="accent2">
                    <a:lumMod val="75000"/>
                  </a:schemeClr>
                </a:solidFill>
                <a:cs typeface="B Titr" pitchFamily="2" charset="-78"/>
              </a:rPr>
              <a:t> </a:t>
            </a:r>
            <a:endParaRPr lang="fa-IR" sz="3600" dirty="0">
              <a:ln>
                <a:solidFill>
                  <a:srgbClr val="C00000"/>
                </a:solidFill>
              </a:ln>
            </a:endParaRPr>
          </a:p>
          <a:p>
            <a:pPr algn="ctr" rtl="1">
              <a:lnSpc>
                <a:spcPct val="150000"/>
              </a:lnSpc>
            </a:pPr>
            <a:r>
              <a:rPr lang="fa-IR" sz="2400" b="1" cap="all" dirty="0" smtClean="0">
                <a:ln w="0"/>
                <a:solidFill>
                  <a:srgbClr val="7030A0"/>
                </a:solidFill>
                <a:latin typeface="2  Nazanin"/>
                <a:cs typeface="B Nazanin" pitchFamily="2" charset="-78"/>
              </a:rPr>
              <a:t>38) </a:t>
            </a:r>
            <a:r>
              <a:rPr lang="fa-IR" sz="2400" b="1" cap="all" dirty="0">
                <a:ln w="0"/>
                <a:solidFill>
                  <a:srgbClr val="7030A0"/>
                </a:solidFill>
                <a:latin typeface="2  Nazanin"/>
                <a:cs typeface="B Nazanin" pitchFamily="2" charset="-78"/>
              </a:rPr>
              <a:t>شرکت درمجالس </a:t>
            </a:r>
            <a:r>
              <a:rPr lang="fa-IR" sz="2400" b="1" cap="all" dirty="0" smtClean="0">
                <a:ln w="0"/>
                <a:solidFill>
                  <a:srgbClr val="7030A0"/>
                </a:solidFill>
                <a:latin typeface="2  Nazanin"/>
                <a:cs typeface="B Nazanin" pitchFamily="2" charset="-78"/>
              </a:rPr>
              <a:t>مختلف</a:t>
            </a:r>
          </a:p>
          <a:p>
            <a:pPr algn="ctr" rtl="1">
              <a:lnSpc>
                <a:spcPct val="150000"/>
              </a:lnSpc>
            </a:pPr>
            <a:r>
              <a:rPr lang="fa-IR" sz="2400" b="1" cap="all" dirty="0" smtClean="0">
                <a:ln w="0"/>
                <a:solidFill>
                  <a:srgbClr val="7030A0"/>
                </a:solidFill>
                <a:latin typeface="2  Nazanin"/>
                <a:cs typeface="B Nazanin" pitchFamily="2" charset="-78"/>
              </a:rPr>
              <a:t>الف-مراسم ترحیم </a:t>
            </a:r>
            <a:r>
              <a:rPr lang="fa-IR" sz="2400" b="1" cap="all" dirty="0">
                <a:ln w="0"/>
                <a:solidFill>
                  <a:srgbClr val="7030A0"/>
                </a:solidFill>
                <a:latin typeface="2  Nazanin"/>
                <a:cs typeface="B Nazanin" pitchFamily="2" charset="-78"/>
              </a:rPr>
              <a:t>بدون رعایت ضوابط  </a:t>
            </a:r>
            <a:endParaRPr lang="fa-IR" sz="2400" b="1" cap="all" dirty="0" smtClean="0">
              <a:ln w="0"/>
              <a:solidFill>
                <a:srgbClr val="7030A0"/>
              </a:solidFill>
              <a:latin typeface="2  Nazanin"/>
              <a:cs typeface="B Nazanin" pitchFamily="2" charset="-78"/>
            </a:endParaRPr>
          </a:p>
          <a:p>
            <a:pPr algn="ctr" rtl="1">
              <a:lnSpc>
                <a:spcPct val="150000"/>
              </a:lnSpc>
            </a:pPr>
            <a:r>
              <a:rPr lang="fa-IR" sz="2400" b="1" cap="all" dirty="0">
                <a:ln w="0"/>
                <a:solidFill>
                  <a:srgbClr val="7030A0"/>
                </a:solidFill>
                <a:latin typeface="2  Nazanin"/>
                <a:cs typeface="B Nazanin" pitchFamily="2" charset="-78"/>
              </a:rPr>
              <a:t>ب)شرکت در مجالس </a:t>
            </a:r>
            <a:r>
              <a:rPr lang="fa-IR" sz="2400" b="1" cap="all" dirty="0" err="1">
                <a:ln w="0"/>
                <a:solidFill>
                  <a:srgbClr val="7030A0"/>
                </a:solidFill>
                <a:latin typeface="2  Nazanin"/>
                <a:cs typeface="B Nazanin" pitchFamily="2" charset="-78"/>
              </a:rPr>
              <a:t>دروقت</a:t>
            </a:r>
            <a:r>
              <a:rPr lang="fa-IR" sz="2400" b="1" cap="all" dirty="0">
                <a:ln w="0"/>
                <a:solidFill>
                  <a:srgbClr val="7030A0"/>
                </a:solidFill>
                <a:latin typeface="2  Nazanin"/>
                <a:cs typeface="B Nazanin" pitchFamily="2" charset="-78"/>
              </a:rPr>
              <a:t> </a:t>
            </a:r>
            <a:r>
              <a:rPr lang="fa-IR" sz="2400" b="1" cap="all" dirty="0" smtClean="0">
                <a:ln w="0"/>
                <a:solidFill>
                  <a:srgbClr val="7030A0"/>
                </a:solidFill>
                <a:latin typeface="2  Nazanin"/>
                <a:cs typeface="B Nazanin" pitchFamily="2" charset="-78"/>
              </a:rPr>
              <a:t>اداری</a:t>
            </a:r>
          </a:p>
          <a:p>
            <a:pPr algn="ctr" rtl="1">
              <a:lnSpc>
                <a:spcPct val="150000"/>
              </a:lnSpc>
            </a:pPr>
            <a:r>
              <a:rPr lang="fa-IR" sz="2400" b="1" cap="all" dirty="0" smtClean="0">
                <a:ln w="0"/>
                <a:solidFill>
                  <a:srgbClr val="7030A0"/>
                </a:solidFill>
                <a:latin typeface="2  Nazanin"/>
                <a:cs typeface="B Nazanin" pitchFamily="2" charset="-78"/>
              </a:rPr>
              <a:t>39</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)گذراندن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وقت در ساعت كار بعد از جلسات،مراسم صبحگاه ،</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سخنرانیهاوحتی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اقامه نماز بدون دليل </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موجّه</a:t>
            </a:r>
          </a:p>
          <a:p>
            <a:pPr algn="ctr" rtl="1">
              <a:lnSpc>
                <a:spcPct val="150000"/>
              </a:lnSpc>
            </a:pPr>
            <a:endPar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a:lnSpc>
                <a:spcPct val="150000"/>
              </a:lnSpc>
            </a:pPr>
            <a:endPar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a:lnSpc>
                <a:spcPct val="150000"/>
              </a:lnSpc>
            </a:pPr>
            <a:endPar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endParaRPr lang="en-US" sz="2400" b="1" cap="all" dirty="0">
              <a:ln w="0"/>
              <a:solidFill>
                <a:srgbClr val="7030A0"/>
              </a:solidFill>
              <a:cs typeface="B Nazanin" pitchFamily="2" charset="-78"/>
            </a:endParaRPr>
          </a:p>
          <a:p>
            <a:pPr algn="ctr" rtl="1">
              <a:lnSpc>
                <a:spcPct val="150000"/>
              </a:lnSpc>
            </a:pP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endParaRPr lang="fa-IR" sz="2400" b="1" cap="all" dirty="0">
              <a:ln w="0"/>
              <a:solidFill>
                <a:srgbClr val="7030A0"/>
              </a:solidFill>
              <a:latin typeface="2  Nazanin"/>
              <a:cs typeface="B Nazanin" pitchFamily="2" charset="-78"/>
            </a:endParaRPr>
          </a:p>
          <a:p>
            <a:pPr algn="ctr" rtl="1">
              <a:lnSpc>
                <a:spcPct val="150000"/>
              </a:lnSpc>
            </a:pPr>
            <a:endParaRPr lang="en-US" sz="2400" b="1" cap="all" dirty="0">
              <a:ln w="0"/>
              <a:solidFill>
                <a:srgbClr val="7030A0"/>
              </a:solidFill>
              <a:latin typeface="2  Nazanin"/>
              <a:cs typeface="B Nazanin" pitchFamily="2" charset="-78"/>
            </a:endParaRPr>
          </a:p>
          <a:p>
            <a:pPr algn="ctr" rtl="1">
              <a:lnSpc>
                <a:spcPct val="150000"/>
              </a:lnSpc>
            </a:pPr>
            <a:endParaRPr lang="fa-IR" sz="2400" b="1" cap="all" dirty="0" smtClean="0">
              <a:ln w="0"/>
              <a:solidFill>
                <a:srgbClr val="7030A0"/>
              </a:solidFill>
              <a:latin typeface="2  Nazanin"/>
              <a:cs typeface="B Nazanin" pitchFamily="2" charset="-78"/>
            </a:endParaRPr>
          </a:p>
          <a:p>
            <a:pPr algn="ctr" rtl="1">
              <a:lnSpc>
                <a:spcPct val="150000"/>
              </a:lnSpc>
            </a:pPr>
            <a:endParaRPr lang="en-US" sz="2400" b="1" cap="all" dirty="0">
              <a:ln w="0"/>
              <a:solidFill>
                <a:srgbClr val="7030A0"/>
              </a:solidFill>
              <a:latin typeface="2  Nazanin"/>
              <a:cs typeface="B Nazanin" pitchFamily="2" charset="-78"/>
            </a:endParaRPr>
          </a:p>
        </p:txBody>
      </p:sp>
    </p:spTree>
    <p:extLst>
      <p:ext uri="{BB962C8B-B14F-4D97-AF65-F5344CB8AC3E}">
        <p14:creationId xmlns:p14="http://schemas.microsoft.com/office/powerpoint/2010/main" val="236997719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6515" y="1043735"/>
            <a:ext cx="8820979" cy="7506670"/>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2400" b="1" cap="all" dirty="0" smtClean="0">
                <a:ln w="0"/>
                <a:solidFill>
                  <a:srgbClr val="7030A0"/>
                </a:solidFill>
                <a:cs typeface="B Nazanin" pitchFamily="2" charset="-78"/>
              </a:rPr>
              <a:t>40)خروج </a:t>
            </a:r>
            <a:r>
              <a:rPr lang="fa-IR" sz="2400" b="1" cap="all" dirty="0">
                <a:ln w="0"/>
                <a:solidFill>
                  <a:srgbClr val="7030A0"/>
                </a:solidFill>
                <a:cs typeface="B Nazanin" pitchFamily="2" charset="-78"/>
              </a:rPr>
              <a:t>ازهمایشها </a:t>
            </a:r>
          </a:p>
          <a:p>
            <a:pPr algn="ctr" rtl="1">
              <a:lnSpc>
                <a:spcPct val="150000"/>
              </a:lnSpc>
            </a:pPr>
            <a:r>
              <a:rPr lang="fa-IR" sz="2400" b="1" cap="all" dirty="0" smtClean="0">
                <a:ln w="0"/>
                <a:solidFill>
                  <a:srgbClr val="7030A0"/>
                </a:solidFill>
                <a:cs typeface="B Nazanin" pitchFamily="2" charset="-78"/>
              </a:rPr>
              <a:t>41</a:t>
            </a:r>
            <a:r>
              <a:rPr lang="ar-SA" sz="2400" b="1" cap="all" dirty="0" smtClean="0">
                <a:ln w="0"/>
                <a:solidFill>
                  <a:srgbClr val="7030A0"/>
                </a:solidFill>
                <a:cs typeface="B Nazanin" pitchFamily="2" charset="-78"/>
              </a:rPr>
              <a:t>)شرکت </a:t>
            </a:r>
            <a:r>
              <a:rPr lang="ar-SA" sz="2400" b="1" cap="all" dirty="0">
                <a:ln w="0"/>
                <a:solidFill>
                  <a:srgbClr val="7030A0"/>
                </a:solidFill>
                <a:cs typeface="B Nazanin" pitchFamily="2" charset="-78"/>
              </a:rPr>
              <a:t>درهمایشهاویاکنفرانسهای علمی برای افرادی که دعوت نشده </a:t>
            </a:r>
            <a:r>
              <a:rPr lang="ar-SA" sz="2400" b="1" cap="all" dirty="0" smtClean="0">
                <a:ln w="0"/>
                <a:solidFill>
                  <a:srgbClr val="7030A0"/>
                </a:solidFill>
                <a:cs typeface="B Nazanin" pitchFamily="2" charset="-78"/>
              </a:rPr>
              <a:t>اند</a:t>
            </a:r>
            <a:r>
              <a:rPr lang="fa-IR" sz="2400" b="1" cap="all" dirty="0" smtClean="0">
                <a:ln w="0"/>
                <a:solidFill>
                  <a:srgbClr val="7030A0"/>
                </a:solidFill>
                <a:cs typeface="B Nazanin" pitchFamily="2" charset="-78"/>
              </a:rPr>
              <a:t>،</a:t>
            </a:r>
            <a:r>
              <a:rPr lang="ar-SA" sz="2400" b="1" cap="all" dirty="0" smtClean="0">
                <a:ln w="0"/>
                <a:solidFill>
                  <a:srgbClr val="7030A0"/>
                </a:solidFill>
                <a:cs typeface="B Nazanin" pitchFamily="2" charset="-78"/>
              </a:rPr>
              <a:t>اگرشرکت </a:t>
            </a:r>
            <a:r>
              <a:rPr lang="ar-SA" sz="2400" b="1" cap="all" dirty="0">
                <a:ln w="0"/>
                <a:solidFill>
                  <a:srgbClr val="7030A0"/>
                </a:solidFill>
                <a:cs typeface="B Nazanin" pitchFamily="2" charset="-78"/>
              </a:rPr>
              <a:t>کردن </a:t>
            </a:r>
            <a:r>
              <a:rPr lang="ar-SA" sz="2400" b="1" cap="all" dirty="0" smtClean="0">
                <a:ln w="0"/>
                <a:solidFill>
                  <a:srgbClr val="7030A0"/>
                </a:solidFill>
                <a:cs typeface="B Nazanin" pitchFamily="2" charset="-78"/>
              </a:rPr>
              <a:t>مقید </a:t>
            </a:r>
            <a:r>
              <a:rPr lang="ar-SA" sz="2400" b="1" cap="all" dirty="0">
                <a:ln w="0"/>
                <a:solidFill>
                  <a:srgbClr val="7030A0"/>
                </a:solidFill>
                <a:cs typeface="B Nazanin" pitchFamily="2" charset="-78"/>
              </a:rPr>
              <a:t>به ثبت نام و یا شرایطی خاصی </a:t>
            </a:r>
            <a:r>
              <a:rPr lang="ar-SA" sz="2400" b="1" cap="all" dirty="0" smtClean="0">
                <a:ln w="0"/>
                <a:solidFill>
                  <a:srgbClr val="7030A0"/>
                </a:solidFill>
                <a:cs typeface="B Nazanin" pitchFamily="2" charset="-78"/>
              </a:rPr>
              <a:t>باشد</a:t>
            </a:r>
            <a:r>
              <a:rPr lang="fa-IR" sz="2400" b="1" cap="all" dirty="0" smtClean="0">
                <a:ln w="0"/>
                <a:solidFill>
                  <a:srgbClr val="7030A0"/>
                </a:solidFill>
                <a:cs typeface="B Nazanin" pitchFamily="2" charset="-78"/>
              </a:rPr>
              <a:t>.</a:t>
            </a:r>
          </a:p>
          <a:p>
            <a:pPr algn="ctr" rtl="1">
              <a:lnSpc>
                <a:spcPct val="150000"/>
              </a:lnSpc>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42)انجام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ندادن وظایف محوله بخاطر خستگی کارهای دیگرمانندعضویت بسيج يا هيئت امناء و يا هيئات </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مذهبي</a:t>
            </a:r>
          </a:p>
          <a:p>
            <a:pPr algn="ctr">
              <a:lnSpc>
                <a:spcPct val="170000"/>
              </a:lnSpc>
            </a:pPr>
            <a:r>
              <a:rPr lang="fa-IR" sz="1400"/>
              <a:t> </a:t>
            </a:r>
            <a:r>
              <a:rPr lang="fa-IR" sz="2400" b="1" cap="all"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cs typeface="B Nazanin" pitchFamily="2" charset="-78"/>
              </a:rPr>
              <a:t>43)</a:t>
            </a:r>
            <a:r>
              <a:rPr lang="ar-SA" sz="2400" b="1" cap="all"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اشتغال </a:t>
            </a: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همزمان در دوجاهمراه بادریافت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حقوق کامل </a:t>
            </a:r>
            <a:r>
              <a:rPr lang="fa-IR" sz="24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دوجا</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342900" indent="-342900" algn="ctr" rtl="1">
              <a:lnSpc>
                <a:spcPct val="150000"/>
              </a:lnSpc>
              <a:spcBef>
                <a:spcPct val="20000"/>
              </a:spcBef>
            </a:pPr>
            <a:endPar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a:lnSpc>
                <a:spcPct val="170000"/>
              </a:lnSpc>
            </a:pPr>
            <a:endParaRPr lang="en-US"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cs typeface="B Nazanin" pitchFamily="2" charset="-78"/>
            </a:endParaRPr>
          </a:p>
          <a:p>
            <a:pPr algn="ctr">
              <a:lnSpc>
                <a:spcPct val="170000"/>
              </a:lnSpc>
            </a:pPr>
            <a:endPar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cs typeface="B Nazanin" pitchFamily="2" charset="-78"/>
            </a:endParaRPr>
          </a:p>
          <a:p>
            <a:pPr algn="ctr">
              <a:lnSpc>
                <a:spcPct val="170000"/>
              </a:lnSpc>
            </a:pP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cs typeface="B Nazanin" pitchFamily="2" charset="-78"/>
            </a:endParaRPr>
          </a:p>
          <a:p>
            <a:pPr algn="ctr" rtl="1">
              <a:lnSpc>
                <a:spcPct val="150000"/>
              </a:lnSpc>
            </a:pP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endParaRPr lang="fa-IR" sz="2400" b="1" cap="all" dirty="0" smtClean="0">
              <a:ln w="0"/>
              <a:solidFill>
                <a:srgbClr val="7030A0"/>
              </a:solidFill>
              <a:cs typeface="B Nazanin" pitchFamily="2" charset="-78"/>
            </a:endParaRPr>
          </a:p>
          <a:p>
            <a:pPr algn="ctr" rtl="1">
              <a:lnSpc>
                <a:spcPct val="150000"/>
              </a:lnSpc>
            </a:pPr>
            <a:endParaRPr lang="en-US" sz="2400" b="1" cap="all" dirty="0">
              <a:ln w="0"/>
              <a:solidFill>
                <a:srgbClr val="7030A0"/>
              </a:solidFill>
              <a:cs typeface="B Nazanin" pitchFamily="2" charset="-78"/>
            </a:endParaRPr>
          </a:p>
        </p:txBody>
      </p:sp>
    </p:spTree>
    <p:extLst>
      <p:ext uri="{BB962C8B-B14F-4D97-AF65-F5344CB8AC3E}">
        <p14:creationId xmlns:p14="http://schemas.microsoft.com/office/powerpoint/2010/main" val="403368775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grpId="0" nodeType="clickEffect">
                                  <p:stCondLst>
                                    <p:cond delay="0"/>
                                  </p:stCondLst>
                                  <p:childTnLst>
                                    <p:animEffect transition="out" filter="fade">
                                      <p:cBhvr>
                                        <p:cTn id="6" dur="2000"/>
                                        <p:tgtEl>
                                          <p:spTgt spid="2"/>
                                        </p:tgtEl>
                                      </p:cBhvr>
                                    </p:animEffect>
                                    <p:anim calcmode="lin" valueType="num">
                                      <p:cBhvr>
                                        <p:cTn id="7" dur="2000"/>
                                        <p:tgtEl>
                                          <p:spTgt spid="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2"/>
                                        </p:tgtEl>
                                        <p:attrNameLst>
                                          <p:attrName>ppt_h</p:attrName>
                                        </p:attrNameLst>
                                      </p:cBhvr>
                                      <p:tavLst>
                                        <p:tav tm="0">
                                          <p:val>
                                            <p:strVal val="ppt_h"/>
                                          </p:val>
                                        </p:tav>
                                        <p:tav tm="100000">
                                          <p:val>
                                            <p:strVal val="ppt_h"/>
                                          </p:val>
                                        </p:tav>
                                      </p:tavLst>
                                    </p:anim>
                                    <p:set>
                                      <p:cBhvr>
                                        <p:cTn id="9" dur="1" fill="hold">
                                          <p:stCondLst>
                                            <p:cond delay="1999"/>
                                          </p:stCondLst>
                                        </p:cTn>
                                        <p:tgtEl>
                                          <p:spTgt spid="2"/>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p:cTn id="14"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6"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7" dur="1000"/>
                                        <p:tgtEl>
                                          <p:spTgt spid="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2">
                                            <p:txEl>
                                              <p:pRg st="1" end="1"/>
                                            </p:txEl>
                                          </p:spTgt>
                                        </p:tgtEl>
                                        <p:attrNameLst>
                                          <p:attrName>style.visibility</p:attrName>
                                        </p:attrNameLst>
                                      </p:cBhvr>
                                      <p:to>
                                        <p:strVal val="visible"/>
                                      </p:to>
                                    </p:set>
                                    <p:anim calcmode="lin" valueType="num">
                                      <p:cBhvr>
                                        <p:cTn id="22"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3"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4"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5" dur="1000"/>
                                        <p:tgtEl>
                                          <p:spTgt spid="2">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2">
                                            <p:txEl>
                                              <p:pRg st="2" end="2"/>
                                            </p:txEl>
                                          </p:spTgt>
                                        </p:tgtEl>
                                        <p:attrNameLst>
                                          <p:attrName>style.visibility</p:attrName>
                                        </p:attrNameLst>
                                      </p:cBhvr>
                                      <p:to>
                                        <p:strVal val="visible"/>
                                      </p:to>
                                    </p:set>
                                    <p:anim calcmode="lin" valueType="num">
                                      <p:cBhvr>
                                        <p:cTn id="30"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31"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32"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33" dur="1000"/>
                                        <p:tgtEl>
                                          <p:spTgt spid="2">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2">
                                            <p:txEl>
                                              <p:pRg st="3" end="3"/>
                                            </p:txEl>
                                          </p:spTgt>
                                        </p:tgtEl>
                                        <p:attrNameLst>
                                          <p:attrName>style.visibility</p:attrName>
                                        </p:attrNameLst>
                                      </p:cBhvr>
                                      <p:to>
                                        <p:strVal val="visible"/>
                                      </p:to>
                                    </p:set>
                                    <p:anim calcmode="lin" valueType="num">
                                      <p:cBhvr>
                                        <p:cTn id="38" dur="1000" fill="hold"/>
                                        <p:tgtEl>
                                          <p:spTgt spid="2">
                                            <p:txEl>
                                              <p:pRg st="3" end="3"/>
                                            </p:txEl>
                                          </p:spTgt>
                                        </p:tgtEl>
                                        <p:attrNameLst>
                                          <p:attrName>ppt_w</p:attrName>
                                        </p:attrNameLst>
                                      </p:cBhvr>
                                      <p:tavLst>
                                        <p:tav tm="0">
                                          <p:val>
                                            <p:fltVal val="0"/>
                                          </p:val>
                                        </p:tav>
                                        <p:tav tm="100000">
                                          <p:val>
                                            <p:strVal val="#ppt_w"/>
                                          </p:val>
                                        </p:tav>
                                      </p:tavLst>
                                    </p:anim>
                                    <p:anim calcmode="lin" valueType="num">
                                      <p:cBhvr>
                                        <p:cTn id="39" dur="1000" fill="hold"/>
                                        <p:tgtEl>
                                          <p:spTgt spid="2">
                                            <p:txEl>
                                              <p:pRg st="3" end="3"/>
                                            </p:txEl>
                                          </p:spTgt>
                                        </p:tgtEl>
                                        <p:attrNameLst>
                                          <p:attrName>ppt_h</p:attrName>
                                        </p:attrNameLst>
                                      </p:cBhvr>
                                      <p:tavLst>
                                        <p:tav tm="0">
                                          <p:val>
                                            <p:fltVal val="0"/>
                                          </p:val>
                                        </p:tav>
                                        <p:tav tm="100000">
                                          <p:val>
                                            <p:strVal val="#ppt_h"/>
                                          </p:val>
                                        </p:tav>
                                      </p:tavLst>
                                    </p:anim>
                                    <p:anim calcmode="lin" valueType="num">
                                      <p:cBhvr>
                                        <p:cTn id="40" dur="1000" fill="hold"/>
                                        <p:tgtEl>
                                          <p:spTgt spid="2">
                                            <p:txEl>
                                              <p:pRg st="3" end="3"/>
                                            </p:txEl>
                                          </p:spTgt>
                                        </p:tgtEl>
                                        <p:attrNameLst>
                                          <p:attrName>style.rotation</p:attrName>
                                        </p:attrNameLst>
                                      </p:cBhvr>
                                      <p:tavLst>
                                        <p:tav tm="0">
                                          <p:val>
                                            <p:fltVal val="90"/>
                                          </p:val>
                                        </p:tav>
                                        <p:tav tm="100000">
                                          <p:val>
                                            <p:fltVal val="0"/>
                                          </p:val>
                                        </p:tav>
                                      </p:tavLst>
                                    </p:anim>
                                    <p:animEffect transition="in" filter="fade">
                                      <p:cBhvr>
                                        <p:cTn id="41" dur="1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1606550"/>
            <a:ext cx="8229600" cy="1143000"/>
          </a:xfrm>
        </p:spPr>
        <p:txBody>
          <a:bodyPr>
            <a:noAutofit/>
            <a:scene3d>
              <a:camera prst="orthographicFront"/>
              <a:lightRig rig="threePt" dir="t"/>
            </a:scene3d>
            <a:sp3d extrusionH="57150">
              <a:bevelT w="38100" h="38100"/>
            </a:sp3d>
          </a:bodyPr>
          <a:lstStyle/>
          <a:p>
            <a:r>
              <a:rPr lang="fa-IR" sz="16600" b="1" dirty="0" smtClean="0">
                <a:solidFill>
                  <a:srgbClr val="FF0000"/>
                </a:solidFill>
                <a:latin typeface="IranNastaliq" pitchFamily="18" charset="0"/>
                <a:cs typeface="IranNastaliq" pitchFamily="18" charset="0"/>
              </a:rPr>
              <a:t>خسته نباشید</a:t>
            </a:r>
            <a:endParaRPr lang="en-US" sz="16600" b="1" dirty="0">
              <a:solidFill>
                <a:srgbClr val="FF0000"/>
              </a:solidFill>
              <a:latin typeface="IranNastaliq" pitchFamily="18" charset="0"/>
              <a:cs typeface="IranNastaliq" pitchFamily="18" charset="0"/>
            </a:endParaRPr>
          </a:p>
        </p:txBody>
      </p:sp>
      <p:pic>
        <p:nvPicPr>
          <p:cNvPr id="3" name="Picture 3" descr="D:\aks\Photo Pack\Flower Wallpapers 2\Full HD Flowers Wallpaper (2).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187276">
            <a:off x="59263" y="4603231"/>
            <a:ext cx="4008328" cy="2286000"/>
          </a:xfrm>
          <a:prstGeom prst="rect">
            <a:avLst/>
          </a:prstGeom>
          <a:noFill/>
          <a:ln w="9525">
            <a:noFill/>
            <a:miter lim="800000"/>
            <a:headEnd/>
            <a:tailEnd/>
          </a:ln>
        </p:spPr>
      </p:pic>
      <p:pic>
        <p:nvPicPr>
          <p:cNvPr id="4" name="Picture 3" descr="D:\aks\Photo Pack\Flower Wallpapers 2\Full HD Flowers Wallpaper (2).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557838" y="0"/>
            <a:ext cx="3657600" cy="2286000"/>
          </a:xfrm>
          <a:prstGeom prst="rect">
            <a:avLst/>
          </a:prstGeom>
          <a:noFill/>
          <a:ln w="9525">
            <a:noFill/>
            <a:miter lim="800000"/>
            <a:headEnd/>
            <a:tailEnd/>
          </a:ln>
        </p:spPr>
      </p:pic>
    </p:spTree>
    <p:extLst>
      <p:ext uri="{BB962C8B-B14F-4D97-AF65-F5344CB8AC3E}">
        <p14:creationId xmlns:p14="http://schemas.microsoft.com/office/powerpoint/2010/main" val="118576606"/>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KHAMENEI"/>
          <p:cNvPicPr>
            <a:picLocks noGrp="1" noChangeAspect="1" noChangeArrowheads="1"/>
          </p:cNvPicPr>
          <p:nvPr>
            <p:ph idx="1"/>
          </p:nvPr>
        </p:nvPicPr>
        <p:blipFill>
          <a:blip r:embed="rId2" cstate="print"/>
          <a:srcRect/>
          <a:stretch>
            <a:fillRect/>
          </a:stretch>
        </p:blipFill>
        <p:spPr bwMode="auto">
          <a:xfrm>
            <a:off x="2057400" y="153798"/>
            <a:ext cx="5003800" cy="5972366"/>
          </a:xfrm>
          <a:prstGeom prst="rect">
            <a:avLst/>
          </a:prstGeom>
          <a:noFill/>
          <a:ln w="9525">
            <a:noFill/>
            <a:miter lim="800000"/>
            <a:headEnd/>
            <a:tailEnd/>
          </a:ln>
        </p:spPr>
      </p:pic>
    </p:spTree>
    <p:extLst>
      <p:ext uri="{BB962C8B-B14F-4D97-AF65-F5344CB8AC3E}">
        <p14:creationId xmlns:p14="http://schemas.microsoft.com/office/powerpoint/2010/main" val="2004419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01570" y="1310009"/>
            <a:ext cx="6578600" cy="4154984"/>
          </a:xfrm>
          <a:prstGeom prst="rect">
            <a:avLst/>
          </a:prstGeom>
        </p:spPr>
        <p:txBody>
          <a:bodyPr wrap="square">
            <a:spAutoFit/>
          </a:bodyPr>
          <a:lstStyle/>
          <a:p>
            <a:pPr algn="r"/>
            <a:r>
              <a:rPr lang="en-US" sz="8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IranNastaliq" pitchFamily="18" charset="0"/>
              </a:rPr>
              <a:t> </a:t>
            </a:r>
            <a:r>
              <a:rPr lang="fa-IR" sz="8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IranNastaliq" pitchFamily="18" charset="0"/>
              </a:rPr>
              <a:t>تعجیل</a:t>
            </a:r>
            <a:r>
              <a:rPr lang="fa-IR" sz="8800" dirty="0" smtClean="0">
                <a:latin typeface="IranNastaliq" pitchFamily="18" charset="0"/>
                <a:cs typeface="IranNastaliq" pitchFamily="18" charset="0"/>
              </a:rPr>
              <a:t> </a:t>
            </a:r>
          </a:p>
          <a:p>
            <a:r>
              <a:rPr lang="fa-IR" sz="88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IranNastaliq" pitchFamily="18" charset="0"/>
                <a:cs typeface="IranNastaliq" pitchFamily="18" charset="0"/>
              </a:rPr>
              <a:t>درفرج امام زمان ارواحنا له الفداء </a:t>
            </a:r>
          </a:p>
          <a:p>
            <a:r>
              <a:rPr lang="fa-IR" sz="8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IranNastaliq" pitchFamily="18" charset="0"/>
              </a:rPr>
              <a:t>صلوات</a:t>
            </a:r>
            <a:r>
              <a:rPr lang="fa-IR" sz="8800" dirty="0" smtClean="0">
                <a:latin typeface="IranNastaliq" pitchFamily="18" charset="0"/>
                <a:cs typeface="IranNastaliq" pitchFamily="18" charset="0"/>
              </a:rPr>
              <a:t> </a:t>
            </a:r>
            <a:endParaRPr lang="fa-IR" sz="8800" dirty="0"/>
          </a:p>
        </p:txBody>
      </p:sp>
    </p:spTree>
    <p:extLst>
      <p:ext uri="{BB962C8B-B14F-4D97-AF65-F5344CB8AC3E}">
        <p14:creationId xmlns:p14="http://schemas.microsoft.com/office/powerpoint/2010/main" val="2436458423"/>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18710"/>
            <a:ext cx="8883650" cy="47625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200000"/>
              </a:lnSpc>
              <a:spcBef>
                <a:spcPct val="20000"/>
              </a:spcBef>
            </a:pPr>
            <a: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تهیه وتنظیم:</a:t>
            </a:r>
            <a:b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محمدحسین منتظری </a:t>
            </a:r>
            <a:b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آبان ماه 1399</a:t>
            </a:r>
            <a:endParaRPr lang="fa-IR"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1184848822"/>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2"/>
                                        </p:tgtEl>
                                        <p:attrNameLst>
                                          <p:attrName>fillcolor</p:attrName>
                                        </p:attrNameLst>
                                      </p:cBhvr>
                                      <p:to>
                                        <a:schemeClr val="accent2"/>
                                      </p:to>
                                    </p:animClr>
                                    <p:set>
                                      <p:cBhvr>
                                        <p:cTn id="7" dur="2000" fill="hold"/>
                                        <p:tgtEl>
                                          <p:spTgt spid="2"/>
                                        </p:tgtEl>
                                        <p:attrNameLst>
                                          <p:attrName>fill.type</p:attrName>
                                        </p:attrNameLst>
                                      </p:cBhvr>
                                      <p:to>
                                        <p:strVal val="solid"/>
                                      </p:to>
                                    </p:set>
                                    <p:set>
                                      <p:cBhvr>
                                        <p:cTn id="8" dur="2000" fill="hold"/>
                                        <p:tgtEl>
                                          <p:spTgt spid="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09600" y="457200"/>
            <a:ext cx="8077200" cy="6247864"/>
          </a:xfrm>
          <a:prstGeom prst="rect">
            <a:avLst/>
          </a:prstGeom>
        </p:spPr>
        <p:txBody>
          <a:bodyPr wrap="square">
            <a:spAutoFit/>
          </a:bodyPr>
          <a:lstStyle/>
          <a:p>
            <a:pPr algn="r"/>
            <a:r>
              <a:rPr lang="en-US" sz="80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B Nazanin" pitchFamily="2" charset="-78"/>
              </a:rPr>
              <a:t> </a:t>
            </a:r>
            <a:r>
              <a:rPr lang="fa-IR" sz="80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B Nazanin" pitchFamily="2" charset="-78"/>
              </a:rPr>
              <a:t>تعجیل</a:t>
            </a:r>
            <a:r>
              <a:rPr lang="fa-IR" sz="8000" dirty="0" smtClean="0">
                <a:latin typeface="IranNastaliq" pitchFamily="18" charset="0"/>
                <a:cs typeface="B Nazanin" pitchFamily="2" charset="-78"/>
              </a:rPr>
              <a:t> </a:t>
            </a:r>
          </a:p>
          <a:p>
            <a:pPr>
              <a:lnSpc>
                <a:spcPct val="150000"/>
              </a:lnSpc>
            </a:pPr>
            <a:r>
              <a:rPr lang="fa-IR" sz="8000" b="1" dirty="0" smtClean="0">
                <a:ln w="18000">
                  <a:solidFill>
                    <a:schemeClr val="accent2">
                      <a:satMod val="140000"/>
                    </a:schemeClr>
                  </a:solidFill>
                  <a:prstDash val="solid"/>
                  <a:miter lim="800000"/>
                </a:ln>
                <a:solidFill>
                  <a:srgbClr val="7030A0"/>
                </a:solidFill>
                <a:effectLst>
                  <a:outerShdw blurRad="25500" dist="23000" dir="7020000" algn="tl">
                    <a:srgbClr val="000000">
                      <a:alpha val="50000"/>
                    </a:srgbClr>
                  </a:outerShdw>
                </a:effectLst>
                <a:latin typeface="IranNastaliq" pitchFamily="18" charset="0"/>
                <a:cs typeface="B Nazanin" pitchFamily="2" charset="-78"/>
              </a:rPr>
              <a:t>درفرج امام زمان ارواحنا له الفداء </a:t>
            </a:r>
          </a:p>
          <a:p>
            <a:r>
              <a:rPr lang="fa-IR" sz="80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B Nazanin" pitchFamily="2" charset="-78"/>
              </a:rPr>
              <a:t>صلوات</a:t>
            </a:r>
            <a:r>
              <a:rPr lang="fa-IR" sz="8000" dirty="0" smtClean="0">
                <a:latin typeface="IranNastaliq" pitchFamily="18" charset="0"/>
                <a:cs typeface="B Nazanin" pitchFamily="2" charset="-78"/>
              </a:rPr>
              <a:t> </a:t>
            </a:r>
            <a:endParaRPr lang="fa-IR" sz="8000" dirty="0">
              <a:cs typeface="B Nazanin" pitchFamily="2" charset="-78"/>
            </a:endParaRPr>
          </a:p>
        </p:txBody>
      </p:sp>
    </p:spTree>
  </p:cSld>
  <p:clrMapOvr>
    <a:masterClrMapping/>
  </p:clrMapOvr>
  <p:transition>
    <p:diamond/>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2188856"/>
            <a:ext cx="8685965" cy="256993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200000"/>
              </a:lnSpc>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تهیه وتنظیم:</a:t>
            </a:r>
          </a:p>
          <a:p>
            <a:pPr algn="ctr" rtl="1">
              <a:lnSpc>
                <a:spcPct val="200000"/>
              </a:lnSpc>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محمدحسین منتظری</a:t>
            </a:r>
          </a:p>
          <a:p>
            <a:pPr algn="ctr" rtl="1">
              <a:lnSpc>
                <a:spcPct val="200000"/>
              </a:lnSpc>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آبان ماه 1399</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260458671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6152</TotalTime>
  <Words>7811</Words>
  <Application>Microsoft Office PowerPoint</Application>
  <PresentationFormat>On-screen Show (4:3)</PresentationFormat>
  <Paragraphs>397</Paragraphs>
  <Slides>97</Slides>
  <Notes>84</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97</vt:i4>
      </vt:variant>
    </vt:vector>
  </HeadingPairs>
  <TitlesOfParts>
    <vt:vector size="106" baseType="lpstr">
      <vt:lpstr>2  Nazanin</vt:lpstr>
      <vt:lpstr>Arial</vt:lpstr>
      <vt:lpstr>B Nazanin</vt:lpstr>
      <vt:lpstr>B Titr</vt:lpstr>
      <vt:lpstr>Calibri</vt:lpstr>
      <vt:lpstr>IranNastaliq</vt:lpstr>
      <vt:lpstr>Tahoma</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اختیارات  فرماندهی</vt:lpstr>
      <vt:lpstr>  1)دستورات فرماندهی کل قوا 1/1-لازم الاجراءبودن فرمانهای فرماندهی کل قوا س1)آيا دستورات و احكامي كه فرماندهي معظم كل قوا در خصوص نحوه اداره سپاه به فرماندهان ابلاغ مي فرمايند در دايره احكام حكومتي ولايت فقيه قرار مي گيرد يا نه؟                                                                                                                                                        ج)دستورات و احكام ابلاغ شده فرماندهي معظم كل قوا نه تنها از حيث حكم ولي فقيه بلكه از نظر فرمان فرماندهي نيز لازم الاجراء مي باشد.</vt:lpstr>
      <vt:lpstr>PowerPoint Presentation</vt:lpstr>
      <vt:lpstr>2)اختیارات فرماندهی 1/2-اختیارات دربیت المال س1)آيا يك فرمانده مي‌تواند از اموال بيت‌المال در مسافرت تفريحي خود استفاده كند؟   ج) هر آنچه جزو اموال عمومي و بيت‌المال است، بايد در همان جهت كه قانوناً براي آن تهيه و مقرر شده، استفاده شود. استفاده خصوصي و شخصي از اينگونه اموال جايز نيست. مگر در مواردي كه دستورالعمل مشخص كرده است.</vt:lpstr>
      <vt:lpstr>س2)آيا با اجازة فرماندهي مي‌توان از وسيله يا ابزار سپاه در امور شخصي استفاده نمود ج) اگر اجازة فرماندهي مستند به ضوابط و در حد اختيار قانوني باشد، اشكال ندارد.   س3)آيا فرماندهان و مسئولين سپاه مجازند از امتياز اعتبارات سپاه به كاركنان و يا بسيجيان وام پرداخت نمايند؟                                               ج)قرض دادن و يا هر هزينه ديگر در چهارچوب ضوابط و مقررات مانعي ندارد، ولي مصرف نمودن بيت المال در غير موارد مجاز در حكم غصب و موجب ضمان است.  </vt:lpstr>
      <vt:lpstr>  س4) مرسوم است که برخی از مسئولان جهت ويترين و قفسه‌هاي محل كار خودشان سفارش كتاب مي‌دهند و هيچ‌گاه هم از آن استفاده نمي‌كنند. اين عمل چه حكمي دارد؟                                                                                                                                                            ج) صرف بيت‌المال بايد بر اساس مقررات و ضوابط سازماني باشد و تخلّف از آن جايز نيست</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س15) برخي مواقع از پول‌هايي كه براي يك پروژه تخصيص داده شده به‌علت صرفه‌جويي مقاديري اضافه مي‌آيد كه به تشخيص مسئول در مواردي ديگر هزينه مي‌گردد، حكم اين موارد چيست؟                                                                                                                              ج) اگر در قوانين و مقررات چنين اختياري به مسئول داده شده باشد اشكال ندارد؛ در غيراين صورت در حكم غصب و موجب ضمان است   س16) در جابه‌جايي اعتبارات ،توسط فرماندهان ومدیران، تكليف مجریان  چيست؟                                                                                 ج)هرچند جابه‌جايي اعتبارات درغیرمواردی که قانوناجزو اختیارات فرماندهان شناخته شده است،جايز نيست ؛امّا وظيفة مجریان در‌صورتي‌كه يقين به تخلّف از مقررات ندارند، اطاعت از دستور فرماندهي است.</vt:lpstr>
      <vt:lpstr>س17)چنانچه فرمانده يا مدير نظرش اين باشد كه مصلحت سازمان و پيشرفت سريع امور اقتضاي جابجايي كدهاي بودجه را دارد، آيا مي‌تواند دستور جابجايي كدها را بدهد؟                                                                                                                                                                  ج) اگر در قوانين و مقررات چنين اختياري به مسئول يا مسئول بالاتر او داده باشد، اشكال ندارد. در غير اين صورت، جابجايي و تصرف در حكم غصب و موجب ضمان مي‌باشد.</vt:lpstr>
      <vt:lpstr>PowerPoint Presentation</vt:lpstr>
      <vt:lpstr>7/2-اختیارات فرماندهی درگذشت ازخسارات س19)آيا فرماندهان اجازه دارند فردي را كه به علت سهل‌انگاري به سازمان ضرر زده است به بهانة فقر يا مشكل مالي از پرداخت خسارت به سازمان معاف كنند؟ ج) اگر فرد مذكور مقصر شناخته شود و بتواند با امهال يا تقسيط خسارت وارده را بپردازد، نمي‌توانند او را معاف كنند، اما اگر نتواند به هر صورت ممكن خسارت وارده را بپردازد، از مصاديق معسر خواهد بود، كه بايد مطابق احكام معسر با او رفتار شود.</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1)بی توجهی به دستورات فرماندهی کل قوا 2)تخلف نسبت به آئین نامه انضباطی ابلاغی فرماندهی کل قوا 3) مصرف نمودن بيت المال در غير موارد مجاز  4)اعطاي تسهيلات خارج از ضوابط و يا تبعيض گونه ویابنحوی که موجب تضييع بيت‌المال يا حقوق ديگران گردد. 5)صرف بيت‌المال جهت تشويق، پرداخت عيدي، هدايا و كمك بلاعوض به پرسنلِ نيازمند ، برخلاف مقررات سازماني و اختيارات قانوني فرماندهان  6)تغییرکاربری خودروهای سازمانی ویااماکن سازمان توسط فرماندهان و مسؤولين خلاف قوانین ومقررات      </vt:lpstr>
      <vt:lpstr>7) گذشت فرماندهی ازخسارات وارده به علت سهل‌انگاري افراد 8)خسارت  به بیت المال یا کارکنان به خاطرتصمیم اشتباه فرماندهان 9) ايجاد خسارت جاني يا مالي به كاركنان ناشی ازكم‌توجهي مسئولان 10)کوتاهی در ايجاد وحدت بين نيروهاي مسلح از جانب فرماندهان 11) عمل برخلاف مقررات و دستور قانوني مافوق بصورت سليقه اي 12)کوتاهی فرماندهی درامر آموزش های عقيدتي، سياسي و تخصصي يگان تحت امر 13)کوتاهی مسئولین درترفیع نیروهاکه موجب تضییع حقوق افراد شود 14)صدورحکم صوری برای جایگاهها ازطرف مسئولان و پرداخت و دريافت حقوق و مزايا براساس آن.      </vt:lpstr>
      <vt:lpstr>PowerPoint Presentation</vt:lpstr>
      <vt:lpstr>PowerPoint Presentation</vt:lpstr>
      <vt:lpstr>PowerPoint Presentation</vt:lpstr>
      <vt:lpstr>PowerPoint Presentation</vt:lpstr>
      <vt:lpstr>PowerPoint Presentation</vt:lpstr>
      <vt:lpstr>خسته نباشید</vt:lpstr>
      <vt:lpstr>PowerPoint Presentation</vt:lpstr>
      <vt:lpstr>PowerPoint Presentation</vt:lpstr>
      <vt:lpstr>تهیه وتنظیم: محمدحسین منتظری  آبان ماه 1399</vt:lpstr>
      <vt:lpstr>PowerPoint Presentation</vt:lpstr>
      <vt:lpstr>PowerPoint Presentation</vt:lpstr>
    </vt:vector>
  </TitlesOfParts>
  <Company>MRT www.Win2Farsi.com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MRT</dc:creator>
  <cp:lastModifiedBy>tsh</cp:lastModifiedBy>
  <cp:revision>632</cp:revision>
  <dcterms:created xsi:type="dcterms:W3CDTF">2010-12-13T04:41:37Z</dcterms:created>
  <dcterms:modified xsi:type="dcterms:W3CDTF">2021-10-18T04:21:04Z</dcterms:modified>
</cp:coreProperties>
</file>